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90" r:id="rId1"/>
  </p:sldMasterIdLst>
  <p:notesMasterIdLst>
    <p:notesMasterId r:id="rId4"/>
  </p:notesMasterIdLst>
  <p:handoutMasterIdLst>
    <p:handoutMasterId r:id="rId5"/>
  </p:handoutMasterIdLst>
  <p:sldIdLst>
    <p:sldId id="330" r:id="rId2"/>
    <p:sldId id="331" r:id="rId3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">
          <p15:clr>
            <a:srgbClr val="A4A3A4"/>
          </p15:clr>
        </p15:guide>
        <p15:guide id="2" pos="4201">
          <p15:clr>
            <a:srgbClr val="A4A3A4"/>
          </p15:clr>
        </p15:guide>
        <p15:guide id="3" pos="210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6068" userDrawn="1">
          <p15:clr>
            <a:srgbClr val="A4A3A4"/>
          </p15:clr>
        </p15:guide>
        <p15:guide id="6" pos="2160">
          <p15:clr>
            <a:srgbClr val="A4A3A4"/>
          </p15:clr>
        </p15:guide>
        <p15:guide id="7" pos="119">
          <p15:clr>
            <a:srgbClr val="A4A3A4"/>
          </p15:clr>
        </p15:guide>
        <p15:guide id="8" pos="2069">
          <p15:clr>
            <a:srgbClr val="A4A3A4"/>
          </p15:clr>
        </p15:guide>
        <p15:guide id="9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9"/>
    <a:srgbClr val="006DC0"/>
    <a:srgbClr val="80DDF4"/>
    <a:srgbClr val="FE0000"/>
    <a:srgbClr val="B69D98"/>
    <a:srgbClr val="FF1E93"/>
    <a:srgbClr val="EFCF00"/>
    <a:srgbClr val="009FDD"/>
    <a:srgbClr val="FCFAF3"/>
    <a:srgbClr val="00B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67266" autoAdjust="0"/>
  </p:normalViewPr>
  <p:slideViewPr>
    <p:cSldViewPr snapToObjects="1">
      <p:cViewPr varScale="1">
        <p:scale>
          <a:sx n="58" d="100"/>
          <a:sy n="58" d="100"/>
        </p:scale>
        <p:origin x="2894" y="82"/>
      </p:cViewPr>
      <p:guideLst>
        <p:guide orient="horz" pos="172"/>
        <p:guide pos="4201"/>
        <p:guide pos="210"/>
        <p:guide orient="horz" pos="3120"/>
        <p:guide orient="horz" pos="6068"/>
        <p:guide pos="2160"/>
        <p:guide pos="119"/>
        <p:guide pos="2069"/>
        <p:guide pos="2251"/>
      </p:guideLst>
    </p:cSldViewPr>
  </p:slideViewPr>
  <p:outlineViewPr>
    <p:cViewPr>
      <p:scale>
        <a:sx n="33" d="100"/>
        <a:sy n="33" d="100"/>
      </p:scale>
      <p:origin x="0" y="200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>
        <p:scale>
          <a:sx n="33" d="100"/>
          <a:sy n="33" d="100"/>
        </p:scale>
        <p:origin x="3869" y="955"/>
      </p:cViewPr>
      <p:guideLst>
        <p:guide orient="horz" pos="3107"/>
        <p:guide pos="212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68B89-D4BC-406D-A27A-6963B0BA9C76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A81F3-46A6-47DE-97FF-5C64ECDC16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24449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22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9849" y="9371013"/>
            <a:ext cx="633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FAD32B-39AB-4B5E-8CE9-9D92879511F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12362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064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222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85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36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18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8309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37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3116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656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0589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27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F505-601A-4330-B2EF-A4F91E69222D}" type="datetimeFigureOut">
              <a:rPr kumimoji="1" lang="ja-JP" altLang="en-US" smtClean="0"/>
              <a:t>2023/8/18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02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A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372111" y="1784560"/>
            <a:ext cx="6657389" cy="1340738"/>
            <a:chOff x="97625" y="1712550"/>
            <a:chExt cx="6891139" cy="1340738"/>
          </a:xfrm>
        </p:grpSpPr>
        <p:sp>
          <p:nvSpPr>
            <p:cNvPr id="13" name="正方形/長方形 12"/>
            <p:cNvSpPr/>
            <p:nvPr/>
          </p:nvSpPr>
          <p:spPr>
            <a:xfrm>
              <a:off x="97625" y="1729849"/>
              <a:ext cx="144020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開催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</a:t>
              </a:r>
              <a:endPara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時間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参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加費用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参加方法</a:t>
              </a:r>
              <a:endPara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686902" y="1712550"/>
              <a:ext cx="530186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2023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年</a:t>
              </a:r>
              <a:r>
                <a:rPr lang="en-US" altLang="ja-JP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9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月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19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日（火） </a:t>
              </a:r>
              <a:b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</a:b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部 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9:30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～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11:00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／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部 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13:30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～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15:00</a:t>
              </a:r>
            </a:p>
            <a:p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無料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Zoo</a:t>
              </a:r>
              <a:r>
                <a:rPr lang="en-US" altLang="ja-JP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m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（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Web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会議サービス）定員各回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5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名様</a:t>
              </a:r>
              <a:endPara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1612363" y="1784560"/>
              <a:ext cx="0" cy="1224170"/>
            </a:xfrm>
            <a:prstGeom prst="line">
              <a:avLst/>
            </a:prstGeom>
            <a:ln w="38100">
              <a:solidFill>
                <a:srgbClr val="EFC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正方形/長方形 4"/>
          <p:cNvSpPr/>
          <p:nvPr/>
        </p:nvSpPr>
        <p:spPr>
          <a:xfrm>
            <a:off x="0" y="9632950"/>
            <a:ext cx="6858000" cy="273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110" y="9695243"/>
            <a:ext cx="1720086" cy="138509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381480" y="3216480"/>
            <a:ext cx="6095040" cy="6238446"/>
          </a:xfrm>
          <a:prstGeom prst="roundRect">
            <a:avLst>
              <a:gd name="adj" fmla="val 292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ja-JP" sz="14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よくお伺いする問題認識</a:t>
            </a:r>
            <a:r>
              <a:rPr lang="en-US" altLang="ja-JP" sz="14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ja-JP" dirty="0">
              <a:latin typeface="Arial" panose="020B060402020202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ja-JP" altLang="ja-JP" sz="1400" b="1" dirty="0" smtClean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</a:t>
            </a:r>
            <a:r>
              <a:rPr lang="ja-JP" altLang="ja-JP" sz="14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ような状況を打破するために</a:t>
            </a:r>
            <a:r>
              <a:rPr lang="ja-JP" altLang="ja-JP" sz="1400" b="1" dirty="0" smtClean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ja-JP" altLang="ja-JP" dirty="0">
              <a:latin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03A7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ja-JP" sz="1200" b="1" dirty="0" smtClean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ja-JP" sz="12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を通じて、価値創造へ資源投入と少人数によるオペレーションを実現するために役立つ　　</a:t>
            </a:r>
            <a:r>
              <a:rPr lang="en-US" altLang="ja-JP" sz="12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200" b="1" dirty="0" err="1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lang="ja-JP" altLang="ja-JP" sz="1200" b="1" dirty="0">
                <a:solidFill>
                  <a:srgbClr val="003A7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観点について事例と共にご案内いたします。</a:t>
            </a:r>
            <a:endParaRPr lang="ja-JP" altLang="ja-JP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76590" y="6810489"/>
            <a:ext cx="5871852" cy="648105"/>
          </a:xfrm>
          <a:prstGeom prst="roundRect">
            <a:avLst/>
          </a:prstGeom>
          <a:solidFill>
            <a:srgbClr val="009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① 業務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の属人化を解消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する業務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棚卸しをする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76590" y="7545330"/>
            <a:ext cx="5871852" cy="648105"/>
          </a:xfrm>
          <a:prstGeom prst="roundRect">
            <a:avLst/>
          </a:prstGeom>
          <a:solidFill>
            <a:srgbClr val="009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② 業務の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ムダ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を省いて効率化する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76590" y="8265445"/>
            <a:ext cx="5871852" cy="648105"/>
          </a:xfrm>
          <a:prstGeom prst="roundRect">
            <a:avLst/>
          </a:prstGeom>
          <a:solidFill>
            <a:srgbClr val="009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000" b="1" dirty="0">
                <a:latin typeface="游ゴシック" panose="020B0400000000000000" pitchFamily="50" charset="-128"/>
              </a:rPr>
              <a:t>③効率化した業務をマニュアルやシステムに残す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81480" y="288040"/>
            <a:ext cx="6095040" cy="12804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3A79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～多様化・複雑化する業務や働き方に対応するために～</a:t>
            </a:r>
            <a:endParaRPr lang="en-US" altLang="ja-JP" dirty="0">
              <a:solidFill>
                <a:srgbClr val="003A79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800" b="1" dirty="0">
                <a:solidFill>
                  <a:srgbClr val="003A79"/>
                </a:solidFill>
                <a:latin typeface="游ゴシック" panose="020B0400000000000000" pitchFamily="50" charset="-128"/>
              </a:rPr>
              <a:t>事務業務改革・改善セミナー</a:t>
            </a:r>
            <a:endParaRPr lang="en-US" altLang="ja-JP" sz="2800" b="1" dirty="0">
              <a:solidFill>
                <a:srgbClr val="003A79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2" name="雲形吹き出し 1"/>
          <p:cNvSpPr/>
          <p:nvPr/>
        </p:nvSpPr>
        <p:spPr>
          <a:xfrm>
            <a:off x="3645030" y="3320447"/>
            <a:ext cx="2520350" cy="907420"/>
          </a:xfrm>
          <a:prstGeom prst="cloudCallout">
            <a:avLst>
              <a:gd name="adj1" fmla="val -25384"/>
              <a:gd name="adj2" fmla="val 64739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人員減・産休・育休・時短等働き方改革で効率的な業務遂行が必要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861761" y="3579777"/>
            <a:ext cx="2639250" cy="648090"/>
          </a:xfrm>
          <a:prstGeom prst="cloudCallout">
            <a:avLst>
              <a:gd name="adj1" fmla="val 13367"/>
              <a:gd name="adj2" fmla="val 8013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同一労働同一賃金に向け業務の棚卸が急務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雲形吹き出し 17"/>
          <p:cNvSpPr/>
          <p:nvPr/>
        </p:nvSpPr>
        <p:spPr>
          <a:xfrm>
            <a:off x="4428311" y="4748428"/>
            <a:ext cx="1985779" cy="1124132"/>
          </a:xfrm>
          <a:prstGeom prst="cloudCallout">
            <a:avLst>
              <a:gd name="adj1" fmla="val -47310"/>
              <a:gd name="adj2" fmla="val -3917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部下指導・育成の時間が十分に取れず、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OJT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不全になっている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雲形吹き出し 21"/>
          <p:cNvSpPr/>
          <p:nvPr/>
        </p:nvSpPr>
        <p:spPr>
          <a:xfrm>
            <a:off x="372670" y="4346768"/>
            <a:ext cx="2042729" cy="1048712"/>
          </a:xfrm>
          <a:prstGeom prst="cloudCallout">
            <a:avLst>
              <a:gd name="adj1" fmla="val 47748"/>
              <a:gd name="adj2" fmla="val 3626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DX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を進めたいが、業務プロセスが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複雑でシステム化できない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雲形吹き出し 24"/>
          <p:cNvSpPr/>
          <p:nvPr/>
        </p:nvSpPr>
        <p:spPr>
          <a:xfrm>
            <a:off x="467498" y="5630015"/>
            <a:ext cx="2961502" cy="811369"/>
          </a:xfrm>
          <a:prstGeom prst="cloudCallout">
            <a:avLst>
              <a:gd name="adj1" fmla="val 39796"/>
              <a:gd name="adj2" fmla="val -5341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長時間労働が常態化し、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職員のメンタルヘルス不調が増えている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438499" y="4535395"/>
            <a:ext cx="1981002" cy="921675"/>
          </a:xfrm>
          <a:prstGeom prst="roundRect">
            <a:avLst>
              <a:gd name="adj" fmla="val 19974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2000" b="1" dirty="0" smtClean="0">
                <a:solidFill>
                  <a:srgbClr val="003A79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業務改革</a:t>
            </a:r>
            <a:r>
              <a:rPr lang="ja-JP" altLang="en-US" sz="2000" b="1" dirty="0">
                <a:solidFill>
                  <a:srgbClr val="003A79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2000" b="1" dirty="0" smtClean="0">
                <a:solidFill>
                  <a:srgbClr val="003A79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改善ニーズの増加</a:t>
            </a:r>
            <a:endParaRPr kumimoji="1" lang="en-US" altLang="ja-JP" sz="2000" b="1" dirty="0" smtClean="0">
              <a:solidFill>
                <a:srgbClr val="003A79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雲形吹き出し 26"/>
          <p:cNvSpPr/>
          <p:nvPr/>
        </p:nvSpPr>
        <p:spPr>
          <a:xfrm>
            <a:off x="3429000" y="5944570"/>
            <a:ext cx="2376330" cy="820328"/>
          </a:xfrm>
          <a:prstGeom prst="cloudCallout">
            <a:avLst>
              <a:gd name="adj1" fmla="val -36328"/>
              <a:gd name="adj2" fmla="val -8910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眼前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業務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に追われ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大学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改革の進捗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が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滞っている</a:t>
            </a:r>
            <a:endParaRPr lang="ja-JP" altLang="en-US" sz="11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77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A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>
          <a:xfrm>
            <a:off x="219037" y="6387309"/>
            <a:ext cx="6419927" cy="2095412"/>
          </a:xfrm>
          <a:prstGeom prst="roundRect">
            <a:avLst>
              <a:gd name="adj" fmla="val 930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01594" y="942643"/>
            <a:ext cx="6419927" cy="5349156"/>
          </a:xfrm>
          <a:prstGeom prst="roundRect">
            <a:avLst>
              <a:gd name="adj" fmla="val 930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 flipH="1">
            <a:off x="-12451" y="8647082"/>
            <a:ext cx="6882902" cy="1258976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108000" rIns="72000" bIns="72000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お問い合わせ先：</a:t>
            </a:r>
            <a:endParaRPr kumimoji="0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電話：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03-6231-1670/Mail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info@bls-bcon.jp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03-6231-1677/URL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https://www.bls-bcon.jp/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東京都中央区日本橋茅場町</a:t>
            </a:r>
            <a:r>
              <a: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2-2-1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東石ビル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1842204" y="6897270"/>
            <a:ext cx="3819106" cy="432060"/>
          </a:xfrm>
          <a:prstGeom prst="rightArrow">
            <a:avLst/>
          </a:prstGeom>
          <a:solidFill>
            <a:srgbClr val="E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1842207" y="7689380"/>
            <a:ext cx="3819106" cy="432060"/>
          </a:xfrm>
          <a:prstGeom prst="rightArrow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507207" y="7545360"/>
            <a:ext cx="587420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5688738" y="6581070"/>
            <a:ext cx="709531" cy="1756400"/>
          </a:xfrm>
          <a:prstGeom prst="rect">
            <a:avLst/>
          </a:prstGeom>
          <a:solidFill>
            <a:srgbClr val="FF1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ご参加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4580" y="6878120"/>
            <a:ext cx="147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を使用</a:t>
            </a:r>
            <a:endParaRPr lang="en-US" altLang="ja-JP" sz="1400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したことが</a:t>
            </a:r>
            <a:r>
              <a:rPr lang="ja-JP" altLang="en-US" sz="1400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kumimoji="1" lang="en-US" altLang="ja-JP" sz="1400" b="1" dirty="0" smtClean="0">
              <a:solidFill>
                <a:schemeClr val="accent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4580" y="7670230"/>
            <a:ext cx="147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を使用</a:t>
            </a:r>
            <a:endParaRPr lang="en-US" altLang="ja-JP" sz="1400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したことが</a:t>
            </a:r>
            <a:r>
              <a:rPr lang="ja-JP" altLang="en-US" sz="1400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400" b="1" dirty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endParaRPr kumimoji="1" lang="en-US" altLang="ja-JP" sz="1400" b="1" dirty="0" smtClean="0">
              <a:solidFill>
                <a:schemeClr val="accent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90690" y="7646230"/>
            <a:ext cx="549790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rIns="0" rtlCol="0" anchor="ctr">
            <a:spAutoFit/>
          </a:bodyPr>
          <a:lstStyle/>
          <a:p>
            <a:r>
              <a:rPr kumimoji="1" lang="en-US" altLang="ja-JP" sz="9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kumimoji="1" lang="ja-JP" altLang="en-US" sz="9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が使用可能かご確認ください。</a:t>
            </a:r>
            <a:endParaRPr kumimoji="1" lang="en-US" altLang="ja-JP" sz="900" b="1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44308" y="6883409"/>
            <a:ext cx="868207" cy="135318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tIns="288000" rIns="36000" bIns="252000" rtlCol="0" anchor="ctr">
            <a:spAutoFit/>
          </a:bodyPr>
          <a:lstStyle/>
          <a:p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弊社担当まで申し込みのご連絡、メールアドレスをお伝えください。</a:t>
            </a:r>
            <a:endParaRPr kumimoji="1" lang="ja-JP" altLang="en-US" sz="105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21496" y="6892223"/>
            <a:ext cx="900000" cy="133301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tIns="180000" rIns="36000" bIns="180000" rtlCol="0" anchor="ctr">
            <a:spAutoFit/>
          </a:bodyPr>
          <a:lstStyle/>
          <a:p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弊社担当から当日セミナーが開催されるミーティングルームの</a:t>
            </a:r>
            <a:r>
              <a:rPr kumimoji="1" lang="en-US" altLang="ja-JP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をご案内します。</a:t>
            </a:r>
            <a:endParaRPr kumimoji="1" lang="ja-JP" altLang="en-US" sz="105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67970" y="7797688"/>
            <a:ext cx="933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可能であれば</a:t>
            </a:r>
            <a:r>
              <a:rPr lang="en-US" altLang="ja-JP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851" y="8786291"/>
            <a:ext cx="2461315" cy="19819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090168" y="1204827"/>
            <a:ext cx="360050" cy="4752660"/>
          </a:xfrm>
          <a:prstGeom prst="rect">
            <a:avLst/>
          </a:prstGeom>
          <a:solidFill>
            <a:srgbClr val="FF1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ea typeface="Meiryo UI" panose="020B0604030504040204" pitchFamily="50" charset="-128"/>
              </a:rPr>
              <a:t>随時ご参加者同士で情報交流の時間を設けて進めて参ります</a:t>
            </a:r>
            <a:endParaRPr kumimoji="1" lang="ja-JP" altLang="en-US" sz="1200" b="1" dirty="0">
              <a:ea typeface="Meiryo UI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01595" y="199633"/>
            <a:ext cx="6454811" cy="576787"/>
            <a:chOff x="-4204060" y="571780"/>
            <a:chExt cx="6454811" cy="576787"/>
          </a:xfrm>
        </p:grpSpPr>
        <p:sp>
          <p:nvSpPr>
            <p:cNvPr id="9" name="ホームベース 8"/>
            <p:cNvSpPr/>
            <p:nvPr/>
          </p:nvSpPr>
          <p:spPr>
            <a:xfrm>
              <a:off x="-3786446" y="572487"/>
              <a:ext cx="6019755" cy="575373"/>
            </a:xfrm>
            <a:prstGeom prst="homePlate">
              <a:avLst/>
            </a:prstGeom>
            <a:solidFill>
              <a:srgbClr val="EFCF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学習内容　①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9:30~11:00</a:t>
              </a:r>
              <a:r>
                <a:rPr lang="ja-JP" altLang="en-US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　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②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13:30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～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15:00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　</a:t>
              </a:r>
              <a:r>
                <a:rPr lang="en-US" altLang="ja-JP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1.5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時間）</a:t>
              </a:r>
              <a:endParaRPr lang="ja-JP" altLang="en-US" b="1" dirty="0">
                <a:solidFill>
                  <a:schemeClr val="bg1"/>
                </a:solidFill>
                <a:ea typeface="Meiryo UI" panose="020B0604030504040204" pitchFamily="50" charset="-128"/>
              </a:endParaRPr>
            </a:p>
          </p:txBody>
        </p:sp>
        <p:sp>
          <p:nvSpPr>
            <p:cNvPr id="19" name="フローチャート: 論理積ゲート 18"/>
            <p:cNvSpPr/>
            <p:nvPr/>
          </p:nvSpPr>
          <p:spPr>
            <a:xfrm>
              <a:off x="1674671" y="572487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ローチャート: 論理積ゲート 39"/>
            <p:cNvSpPr/>
            <p:nvPr/>
          </p:nvSpPr>
          <p:spPr>
            <a:xfrm rot="10800000">
              <a:off x="-4204060" y="571780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01594" y="6263283"/>
            <a:ext cx="2664370" cy="576787"/>
            <a:chOff x="-4204060" y="571780"/>
            <a:chExt cx="2664370" cy="576787"/>
          </a:xfrm>
        </p:grpSpPr>
        <p:sp>
          <p:nvSpPr>
            <p:cNvPr id="42" name="ホームベース 41"/>
            <p:cNvSpPr/>
            <p:nvPr/>
          </p:nvSpPr>
          <p:spPr>
            <a:xfrm>
              <a:off x="-3844010" y="572487"/>
              <a:ext cx="2069859" cy="575373"/>
            </a:xfrm>
            <a:prstGeom prst="homePlate">
              <a:avLst/>
            </a:prstGeom>
            <a:solidFill>
              <a:srgbClr val="EFCF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参加</a:t>
              </a:r>
              <a:r>
                <a:rPr lang="ja-JP" altLang="en-US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方法</a:t>
              </a:r>
            </a:p>
          </p:txBody>
        </p:sp>
        <p:sp>
          <p:nvSpPr>
            <p:cNvPr id="43" name="フローチャート: 論理積ゲート 42"/>
            <p:cNvSpPr/>
            <p:nvPr/>
          </p:nvSpPr>
          <p:spPr>
            <a:xfrm>
              <a:off x="-2115770" y="572487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フローチャート: 論理積ゲート 43"/>
            <p:cNvSpPr/>
            <p:nvPr/>
          </p:nvSpPr>
          <p:spPr>
            <a:xfrm rot="10800000">
              <a:off x="-4204060" y="571780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476590" y="992450"/>
            <a:ext cx="4844906" cy="5040700"/>
            <a:chOff x="476590" y="992450"/>
            <a:chExt cx="4844906" cy="5040700"/>
          </a:xfrm>
        </p:grpSpPr>
        <p:sp>
          <p:nvSpPr>
            <p:cNvPr id="46" name="正方形/長方形 45"/>
            <p:cNvSpPr/>
            <p:nvPr/>
          </p:nvSpPr>
          <p:spPr>
            <a:xfrm>
              <a:off x="476590" y="992450"/>
              <a:ext cx="4844906" cy="268828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76590" y="2504055"/>
              <a:ext cx="1344237" cy="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76591" y="5763150"/>
              <a:ext cx="1080150" cy="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476590" y="3512194"/>
              <a:ext cx="2664370" cy="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76590" y="5025010"/>
              <a:ext cx="1365617" cy="270645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467421" y="972986"/>
            <a:ext cx="5481929" cy="513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事務業務あるある（よくお伺いする問題）とチェックポイント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オリエンテーション（業務改革と改善の方向性）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事務業務の効率化が進まない理由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事務業務の</a:t>
            </a:r>
            <a:r>
              <a:rPr lang="en-US" altLang="ja-JP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化が進まない理由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業務が属人化・個業化（ブラックボックス化）する理由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ja-JP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ミニ</a:t>
            </a:r>
            <a:r>
              <a:rPr lang="ja-JP" altLang="en-US" sz="14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討議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自</a:t>
            </a: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組織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の現状のチェック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他</a:t>
            </a: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組織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との</a:t>
            </a: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共有化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効率化・</a:t>
            </a:r>
            <a:r>
              <a:rPr lang="en-US" altLang="ja-JP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化を進めるには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業務改善の</a:t>
            </a:r>
            <a:r>
              <a:rPr lang="en-US" altLang="ja-JP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400" kern="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つの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ステップ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1688" lvl="2" indent="-15875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洗い出し、やめる、シンプル化、分業分担、機械化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業務の可視化</a:t>
            </a: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手法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業務に潜む「ムラ・ムリ・ムダ」の見つけ方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1400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lvl="1">
              <a:spcBef>
                <a:spcPts val="300"/>
              </a:spcBef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b="1" kern="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ミニ</a:t>
            </a:r>
            <a:r>
              <a:rPr lang="ja-JP" altLang="en-US" sz="14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討議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自組織の事例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400" b="1" kern="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相談会　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4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A4 210 x 297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Ｐ明朝</vt:lpstr>
      <vt:lpstr>游ゴシック</vt:lpstr>
      <vt:lpstr>游ゴシック Light</vt:lpstr>
      <vt:lpstr>Arial</vt:lpstr>
      <vt:lpstr>Times New Roman</vt:lpstr>
      <vt:lpstr>Wingdings</vt:lpstr>
      <vt:lpstr>デザインの設定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2023-08-18T07:44:18Z</dcterms:created>
  <dcterms:modified xsi:type="dcterms:W3CDTF">2023-08-18T07:44:23Z</dcterms:modified>
</cp:coreProperties>
</file>