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90" r:id="rId1"/>
  </p:sldMasterIdLst>
  <p:notesMasterIdLst>
    <p:notesMasterId r:id="rId4"/>
  </p:notesMasterIdLst>
  <p:handoutMasterIdLst>
    <p:handoutMasterId r:id="rId5"/>
  </p:handoutMasterIdLst>
  <p:sldIdLst>
    <p:sldId id="330" r:id="rId2"/>
    <p:sldId id="331" r:id="rId3"/>
  </p:sldIdLst>
  <p:sldSz cx="6858000" cy="9906000" type="A4"/>
  <p:notesSz cx="6735763" cy="9866313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72">
          <p15:clr>
            <a:srgbClr val="A4A3A4"/>
          </p15:clr>
        </p15:guide>
        <p15:guide id="2" pos="4201">
          <p15:clr>
            <a:srgbClr val="A4A3A4"/>
          </p15:clr>
        </p15:guide>
        <p15:guide id="3" pos="210">
          <p15:clr>
            <a:srgbClr val="A4A3A4"/>
          </p15:clr>
        </p15:guide>
        <p15:guide id="4" orient="horz" pos="3120">
          <p15:clr>
            <a:srgbClr val="A4A3A4"/>
          </p15:clr>
        </p15:guide>
        <p15:guide id="5" orient="horz" pos="6068" userDrawn="1">
          <p15:clr>
            <a:srgbClr val="A4A3A4"/>
          </p15:clr>
        </p15:guide>
        <p15:guide id="6" pos="2160">
          <p15:clr>
            <a:srgbClr val="A4A3A4"/>
          </p15:clr>
        </p15:guide>
        <p15:guide id="7" pos="119">
          <p15:clr>
            <a:srgbClr val="A4A3A4"/>
          </p15:clr>
        </p15:guide>
        <p15:guide id="8" pos="2069">
          <p15:clr>
            <a:srgbClr val="A4A3A4"/>
          </p15:clr>
        </p15:guide>
        <p15:guide id="9" pos="225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7">
          <p15:clr>
            <a:srgbClr val="A4A3A4"/>
          </p15:clr>
        </p15:guide>
        <p15:guide id="2" pos="212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4DA8E"/>
    <a:srgbClr val="00FF99"/>
    <a:srgbClr val="028456"/>
    <a:srgbClr val="039F67"/>
    <a:srgbClr val="00E86E"/>
    <a:srgbClr val="71FFD3"/>
    <a:srgbClr val="FE0000"/>
    <a:srgbClr val="B69D98"/>
    <a:srgbClr val="FF1E93"/>
    <a:srgbClr val="003A7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279" autoAdjust="0"/>
    <p:restoredTop sz="67266" autoAdjust="0"/>
  </p:normalViewPr>
  <p:slideViewPr>
    <p:cSldViewPr snapToObjects="1">
      <p:cViewPr varScale="1">
        <p:scale>
          <a:sx n="58" d="100"/>
          <a:sy n="58" d="100"/>
        </p:scale>
        <p:origin x="739" y="77"/>
      </p:cViewPr>
      <p:guideLst>
        <p:guide orient="horz" pos="172"/>
        <p:guide pos="4201"/>
        <p:guide pos="210"/>
        <p:guide orient="horz" pos="3120"/>
        <p:guide orient="horz" pos="6068"/>
        <p:guide pos="2160"/>
        <p:guide pos="119"/>
        <p:guide pos="2069"/>
        <p:guide pos="2251"/>
      </p:guideLst>
    </p:cSldViewPr>
  </p:slideViewPr>
  <p:outlineViewPr>
    <p:cViewPr>
      <p:scale>
        <a:sx n="33" d="100"/>
        <a:sy n="33" d="100"/>
      </p:scale>
      <p:origin x="0" y="2006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8" d="100"/>
        <a:sy n="68" d="100"/>
      </p:scale>
      <p:origin x="0" y="0"/>
    </p:cViewPr>
  </p:sorterViewPr>
  <p:notesViewPr>
    <p:cSldViewPr snapToObjects="1">
      <p:cViewPr>
        <p:scale>
          <a:sx n="33" d="100"/>
          <a:sy n="33" d="100"/>
        </p:scale>
        <p:origin x="3869" y="955"/>
      </p:cViewPr>
      <p:guideLst>
        <p:guide orient="horz" pos="3107"/>
        <p:guide pos="2121"/>
      </p:guideLst>
    </p:cSldViewPr>
  </p:notesViewPr>
  <p:gridSpacing cx="72010" cy="7201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D68B89-D4BC-406D-A27A-6963B0BA9C76}" type="datetimeFigureOut">
              <a:rPr kumimoji="1" lang="ja-JP" altLang="en-US" smtClean="0"/>
              <a:t>2023/8/16</a:t>
            </a:fld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3A81F3-46A6-47DE-97FF-5C64ECDC1690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9244494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4763" y="0"/>
            <a:ext cx="2919412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087563" y="739775"/>
            <a:ext cx="2562225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3100" y="4686300"/>
            <a:ext cx="5389563" cy="4440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1013"/>
            <a:ext cx="2919413" cy="49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079849" y="9371013"/>
            <a:ext cx="633238" cy="49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9CFAD32B-39AB-4B5E-8CE9-9D92879511FF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08123628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857250" y="1620838"/>
            <a:ext cx="5143500" cy="3449637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857250" y="5202238"/>
            <a:ext cx="5143500" cy="23923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DF505-601A-4330-B2EF-A4F91E69222D}" type="datetimeFigureOut">
              <a:rPr kumimoji="1" lang="ja-JP" altLang="en-US" smtClean="0"/>
              <a:t>2023/8/16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6B64A-D005-49E1-BDAF-DD8753961801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5806432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DF505-601A-4330-B2EF-A4F91E69222D}" type="datetimeFigureOut">
              <a:rPr kumimoji="1" lang="ja-JP" altLang="en-US" smtClean="0"/>
              <a:t>2023/8/16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6B64A-D005-49E1-BDAF-DD8753961801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222263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08550" y="527050"/>
            <a:ext cx="1477963" cy="8394700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71488" y="527050"/>
            <a:ext cx="4284662" cy="8394700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DF505-601A-4330-B2EF-A4F91E69222D}" type="datetimeFigureOut">
              <a:rPr kumimoji="1" lang="ja-JP" altLang="en-US" smtClean="0"/>
              <a:t>2023/8/16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6B64A-D005-49E1-BDAF-DD8753961801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685460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DF505-601A-4330-B2EF-A4F91E69222D}" type="datetimeFigureOut">
              <a:rPr kumimoji="1" lang="ja-JP" altLang="en-US" smtClean="0"/>
              <a:t>2023/8/16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6B64A-D005-49E1-BDAF-DD8753961801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543619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8313" y="2470150"/>
            <a:ext cx="5915025" cy="4119563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68313" y="6629400"/>
            <a:ext cx="5915025" cy="2166938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DF505-601A-4330-B2EF-A4F91E69222D}" type="datetimeFigureOut">
              <a:rPr kumimoji="1" lang="ja-JP" altLang="en-US" smtClean="0"/>
              <a:t>2023/8/16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6B64A-D005-49E1-BDAF-DD8753961801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0621899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71488" y="2636838"/>
            <a:ext cx="2881312" cy="6284912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505200" y="2636838"/>
            <a:ext cx="2881313" cy="6284912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DF505-601A-4330-B2EF-A4F91E69222D}" type="datetimeFigureOut">
              <a:rPr kumimoji="1" lang="ja-JP" altLang="en-US" smtClean="0"/>
              <a:t>2023/8/16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6B64A-D005-49E1-BDAF-DD8753961801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9883093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73075" y="527050"/>
            <a:ext cx="5915025" cy="19145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73075" y="2428875"/>
            <a:ext cx="2900363" cy="118903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73075" y="3617913"/>
            <a:ext cx="2900363" cy="5322887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71863" y="2428875"/>
            <a:ext cx="2916237" cy="118903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71863" y="3617913"/>
            <a:ext cx="2916237" cy="5322887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DF505-601A-4330-B2EF-A4F91E69222D}" type="datetimeFigureOut">
              <a:rPr kumimoji="1" lang="ja-JP" altLang="en-US" smtClean="0"/>
              <a:t>2023/8/16</a:t>
            </a:fld>
            <a:endParaRPr kumimoji="1" lang="ja-JP" altLang="en-US" dirty="0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6B64A-D005-49E1-BDAF-DD8753961801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993724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タイトルのみ"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7311607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DF505-601A-4330-B2EF-A4F91E69222D}" type="datetimeFigureOut">
              <a:rPr kumimoji="1" lang="ja-JP" altLang="en-US" smtClean="0"/>
              <a:t>2023/8/16</a:t>
            </a:fld>
            <a:endParaRPr kumimoji="1" lang="ja-JP" altLang="en-US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6B64A-D005-49E1-BDAF-DD8753961801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946563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73075" y="660400"/>
            <a:ext cx="2211388" cy="23114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916238" y="1425575"/>
            <a:ext cx="3471862" cy="7040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73075" y="2971800"/>
            <a:ext cx="2211388" cy="550545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DF505-601A-4330-B2EF-A4F91E69222D}" type="datetimeFigureOut">
              <a:rPr kumimoji="1" lang="ja-JP" altLang="en-US" smtClean="0"/>
              <a:t>2023/8/16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6B64A-D005-49E1-BDAF-DD8753961801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705893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73075" y="660400"/>
            <a:ext cx="2211388" cy="23114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916238" y="1425575"/>
            <a:ext cx="3471862" cy="704056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73075" y="2971800"/>
            <a:ext cx="2211388" cy="550545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DF505-601A-4330-B2EF-A4F91E69222D}" type="datetimeFigureOut">
              <a:rPr kumimoji="1" lang="ja-JP" altLang="en-US" smtClean="0"/>
              <a:t>2023/8/16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6B64A-D005-49E1-BDAF-DD8753961801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052708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71488" y="527050"/>
            <a:ext cx="5915025" cy="19145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71488" y="2636838"/>
            <a:ext cx="5915025" cy="62849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71488" y="9182100"/>
            <a:ext cx="1543050" cy="527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8DF505-601A-4330-B2EF-A4F91E69222D}" type="datetimeFigureOut">
              <a:rPr kumimoji="1" lang="ja-JP" altLang="en-US" smtClean="0"/>
              <a:t>2023/8/16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271713" y="9182100"/>
            <a:ext cx="2314575" cy="527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843463" y="9182100"/>
            <a:ext cx="1543050" cy="527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56B64A-D005-49E1-BDAF-DD8753961801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002124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4DA8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グループ化 14"/>
          <p:cNvGrpSpPr/>
          <p:nvPr/>
        </p:nvGrpSpPr>
        <p:grpSpPr>
          <a:xfrm>
            <a:off x="372111" y="1784560"/>
            <a:ext cx="6657389" cy="1340738"/>
            <a:chOff x="97625" y="1712550"/>
            <a:chExt cx="6891139" cy="1340738"/>
          </a:xfrm>
        </p:grpSpPr>
        <p:sp>
          <p:nvSpPr>
            <p:cNvPr id="13" name="正方形/長方形 12"/>
            <p:cNvSpPr/>
            <p:nvPr/>
          </p:nvSpPr>
          <p:spPr>
            <a:xfrm>
              <a:off x="97625" y="1729849"/>
              <a:ext cx="1440200" cy="132343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dist"/>
              <a:r>
                <a:rPr lang="ja-JP" altLang="en-US" sz="2000" b="1" dirty="0">
                  <a:solidFill>
                    <a:schemeClr val="bg1"/>
                  </a:solidFill>
                  <a:latin typeface="游ゴシック" panose="020B0400000000000000" pitchFamily="50" charset="-128"/>
                  <a:ea typeface="游ゴシック" panose="020B0400000000000000" pitchFamily="50" charset="-128"/>
                </a:rPr>
                <a:t>開催</a:t>
              </a:r>
              <a:r>
                <a:rPr lang="ja-JP" altLang="en-US" sz="2000" b="1" dirty="0" smtClean="0">
                  <a:solidFill>
                    <a:schemeClr val="bg1"/>
                  </a:solidFill>
                  <a:latin typeface="游ゴシック" panose="020B0400000000000000" pitchFamily="50" charset="-128"/>
                  <a:ea typeface="游ゴシック" panose="020B0400000000000000" pitchFamily="50" charset="-128"/>
                </a:rPr>
                <a:t>日</a:t>
              </a:r>
              <a:endParaRPr lang="en-US" altLang="ja-JP" sz="2000" b="1" dirty="0">
                <a:solidFill>
                  <a:schemeClr val="bg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endParaRPr>
            </a:p>
            <a:p>
              <a:pPr algn="dist"/>
              <a:r>
                <a:rPr lang="ja-JP" altLang="en-US" sz="2000" b="1" dirty="0" smtClean="0">
                  <a:solidFill>
                    <a:schemeClr val="bg1"/>
                  </a:solidFill>
                  <a:latin typeface="游ゴシック" panose="020B0400000000000000" pitchFamily="50" charset="-128"/>
                  <a:ea typeface="游ゴシック" panose="020B0400000000000000" pitchFamily="50" charset="-128"/>
                </a:rPr>
                <a:t>時間</a:t>
              </a:r>
              <a:endParaRPr lang="en-US" altLang="ja-JP" sz="2000" b="1" dirty="0" smtClean="0">
                <a:solidFill>
                  <a:schemeClr val="bg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endParaRPr>
            </a:p>
            <a:p>
              <a:pPr algn="dist"/>
              <a:r>
                <a:rPr lang="ja-JP" altLang="en-US" sz="2000" b="1" dirty="0">
                  <a:solidFill>
                    <a:schemeClr val="bg1"/>
                  </a:solidFill>
                  <a:latin typeface="游ゴシック" panose="020B0400000000000000" pitchFamily="50" charset="-128"/>
                  <a:ea typeface="游ゴシック" panose="020B0400000000000000" pitchFamily="50" charset="-128"/>
                </a:rPr>
                <a:t>参</a:t>
              </a:r>
              <a:r>
                <a:rPr lang="ja-JP" altLang="en-US" sz="2000" b="1" dirty="0" smtClean="0">
                  <a:solidFill>
                    <a:schemeClr val="bg1"/>
                  </a:solidFill>
                  <a:latin typeface="游ゴシック" panose="020B0400000000000000" pitchFamily="50" charset="-128"/>
                  <a:ea typeface="游ゴシック" panose="020B0400000000000000" pitchFamily="50" charset="-128"/>
                </a:rPr>
                <a:t>加費用</a:t>
              </a:r>
              <a:endParaRPr lang="en-US" altLang="ja-JP" sz="2000" b="1" dirty="0" smtClean="0">
                <a:solidFill>
                  <a:schemeClr val="bg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endParaRPr>
            </a:p>
            <a:p>
              <a:pPr algn="dist"/>
              <a:r>
                <a:rPr lang="ja-JP" altLang="en-US" sz="2000" b="1" dirty="0" smtClean="0">
                  <a:solidFill>
                    <a:schemeClr val="bg1"/>
                  </a:solidFill>
                  <a:latin typeface="游ゴシック" panose="020B0400000000000000" pitchFamily="50" charset="-128"/>
                  <a:ea typeface="游ゴシック" panose="020B0400000000000000" pitchFamily="50" charset="-128"/>
                </a:rPr>
                <a:t>参加方法</a:t>
              </a:r>
              <a:endParaRPr lang="en-US" altLang="ja-JP" sz="2000" b="1" dirty="0">
                <a:solidFill>
                  <a:schemeClr val="bg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endParaRPr>
            </a:p>
          </p:txBody>
        </p:sp>
        <p:sp>
          <p:nvSpPr>
            <p:cNvPr id="19" name="正方形/長方形 18"/>
            <p:cNvSpPr/>
            <p:nvPr/>
          </p:nvSpPr>
          <p:spPr>
            <a:xfrm>
              <a:off x="1686902" y="1712550"/>
              <a:ext cx="5301862" cy="132343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ja-JP" sz="2000" b="1" dirty="0" smtClean="0">
                  <a:solidFill>
                    <a:schemeClr val="bg1"/>
                  </a:solidFill>
                  <a:latin typeface="游ゴシック" panose="020B0400000000000000" pitchFamily="50" charset="-128"/>
                  <a:ea typeface="游ゴシック" panose="020B0400000000000000" pitchFamily="50" charset="-128"/>
                </a:rPr>
                <a:t>2023</a:t>
              </a:r>
              <a:r>
                <a:rPr lang="ja-JP" altLang="en-US" sz="2000" b="1" dirty="0" smtClean="0">
                  <a:solidFill>
                    <a:schemeClr val="bg1"/>
                  </a:solidFill>
                  <a:latin typeface="游ゴシック" panose="020B0400000000000000" pitchFamily="50" charset="-128"/>
                  <a:ea typeface="游ゴシック" panose="020B0400000000000000" pitchFamily="50" charset="-128"/>
                </a:rPr>
                <a:t>年</a:t>
              </a:r>
              <a:r>
                <a:rPr lang="en-US" altLang="ja-JP" sz="2000" b="1" dirty="0" smtClean="0">
                  <a:solidFill>
                    <a:schemeClr val="bg1"/>
                  </a:solidFill>
                  <a:latin typeface="游ゴシック" panose="020B0400000000000000" pitchFamily="50" charset="-128"/>
                  <a:ea typeface="游ゴシック" panose="020B0400000000000000" pitchFamily="50" charset="-128"/>
                </a:rPr>
                <a:t>9</a:t>
              </a:r>
              <a:r>
                <a:rPr lang="ja-JP" altLang="en-US" sz="2000" b="1" dirty="0" smtClean="0">
                  <a:solidFill>
                    <a:schemeClr val="bg1"/>
                  </a:solidFill>
                  <a:latin typeface="游ゴシック" panose="020B0400000000000000" pitchFamily="50" charset="-128"/>
                  <a:ea typeface="游ゴシック" panose="020B0400000000000000" pitchFamily="50" charset="-128"/>
                </a:rPr>
                <a:t>月</a:t>
              </a:r>
              <a:r>
                <a:rPr lang="en-US" altLang="ja-JP" sz="2000" b="1" dirty="0" smtClean="0">
                  <a:solidFill>
                    <a:schemeClr val="bg1"/>
                  </a:solidFill>
                  <a:latin typeface="游ゴシック" panose="020B0400000000000000" pitchFamily="50" charset="-128"/>
                  <a:ea typeface="游ゴシック" panose="020B0400000000000000" pitchFamily="50" charset="-128"/>
                </a:rPr>
                <a:t>22</a:t>
              </a:r>
              <a:r>
                <a:rPr lang="ja-JP" altLang="en-US" sz="2000" b="1" dirty="0" smtClean="0">
                  <a:solidFill>
                    <a:schemeClr val="bg1"/>
                  </a:solidFill>
                  <a:latin typeface="游ゴシック" panose="020B0400000000000000" pitchFamily="50" charset="-128"/>
                  <a:ea typeface="游ゴシック" panose="020B0400000000000000" pitchFamily="50" charset="-128"/>
                </a:rPr>
                <a:t>日（金） </a:t>
              </a:r>
              <a:r>
                <a:rPr lang="ja-JP" altLang="en-US" sz="2000" b="1" dirty="0" smtClean="0">
                  <a:solidFill>
                    <a:schemeClr val="bg1"/>
                  </a:solidFill>
                  <a:latin typeface="游ゴシック" panose="020B0400000000000000" pitchFamily="50" charset="-128"/>
                  <a:ea typeface="游ゴシック" panose="020B0400000000000000" pitchFamily="50" charset="-128"/>
                </a:rPr>
                <a:t/>
              </a:r>
              <a:br>
                <a:rPr lang="ja-JP" altLang="en-US" sz="2000" b="1" dirty="0" smtClean="0">
                  <a:solidFill>
                    <a:schemeClr val="bg1"/>
                  </a:solidFill>
                  <a:latin typeface="游ゴシック" panose="020B0400000000000000" pitchFamily="50" charset="-128"/>
                  <a:ea typeface="游ゴシック" panose="020B0400000000000000" pitchFamily="50" charset="-128"/>
                </a:rPr>
              </a:br>
              <a:r>
                <a:rPr lang="en-US" altLang="ja-JP" sz="2000" b="1" dirty="0" smtClean="0">
                  <a:solidFill>
                    <a:schemeClr val="bg1"/>
                  </a:solidFill>
                  <a:latin typeface="游ゴシック" panose="020B0400000000000000" pitchFamily="50" charset="-128"/>
                  <a:ea typeface="游ゴシック" panose="020B0400000000000000" pitchFamily="50" charset="-128"/>
                </a:rPr>
                <a:t>1</a:t>
              </a:r>
              <a:r>
                <a:rPr lang="ja-JP" altLang="en-US" sz="2000" b="1" dirty="0" smtClean="0">
                  <a:solidFill>
                    <a:schemeClr val="bg1"/>
                  </a:solidFill>
                  <a:latin typeface="游ゴシック" panose="020B0400000000000000" pitchFamily="50" charset="-128"/>
                  <a:ea typeface="游ゴシック" panose="020B0400000000000000" pitchFamily="50" charset="-128"/>
                </a:rPr>
                <a:t>部 </a:t>
              </a:r>
              <a:r>
                <a:rPr lang="en-US" altLang="ja-JP" sz="2000" b="1" dirty="0" smtClean="0">
                  <a:solidFill>
                    <a:schemeClr val="bg1"/>
                  </a:solidFill>
                  <a:latin typeface="游ゴシック" panose="020B0400000000000000" pitchFamily="50" charset="-128"/>
                  <a:ea typeface="游ゴシック" panose="020B0400000000000000" pitchFamily="50" charset="-128"/>
                </a:rPr>
                <a:t>9:30</a:t>
              </a:r>
              <a:r>
                <a:rPr lang="ja-JP" altLang="en-US" sz="2000" b="1" dirty="0" smtClean="0">
                  <a:solidFill>
                    <a:schemeClr val="bg1"/>
                  </a:solidFill>
                  <a:latin typeface="游ゴシック" panose="020B0400000000000000" pitchFamily="50" charset="-128"/>
                  <a:ea typeface="游ゴシック" panose="020B0400000000000000" pitchFamily="50" charset="-128"/>
                </a:rPr>
                <a:t>～</a:t>
              </a:r>
              <a:r>
                <a:rPr lang="en-US" altLang="ja-JP" sz="2000" b="1" dirty="0" smtClean="0">
                  <a:solidFill>
                    <a:schemeClr val="bg1"/>
                  </a:solidFill>
                  <a:latin typeface="游ゴシック" panose="020B0400000000000000" pitchFamily="50" charset="-128"/>
                  <a:ea typeface="游ゴシック" panose="020B0400000000000000" pitchFamily="50" charset="-128"/>
                </a:rPr>
                <a:t>11:00</a:t>
              </a:r>
              <a:r>
                <a:rPr lang="ja-JP" altLang="en-US" sz="2000" b="1" dirty="0" smtClean="0">
                  <a:solidFill>
                    <a:schemeClr val="bg1"/>
                  </a:solidFill>
                  <a:latin typeface="游ゴシック" panose="020B0400000000000000" pitchFamily="50" charset="-128"/>
                  <a:ea typeface="游ゴシック" panose="020B0400000000000000" pitchFamily="50" charset="-128"/>
                </a:rPr>
                <a:t>／</a:t>
              </a:r>
              <a:r>
                <a:rPr lang="en-US" altLang="ja-JP" sz="2000" b="1" dirty="0" smtClean="0">
                  <a:solidFill>
                    <a:schemeClr val="bg1"/>
                  </a:solidFill>
                  <a:latin typeface="游ゴシック" panose="020B0400000000000000" pitchFamily="50" charset="-128"/>
                  <a:ea typeface="游ゴシック" panose="020B0400000000000000" pitchFamily="50" charset="-128"/>
                </a:rPr>
                <a:t>2</a:t>
              </a:r>
              <a:r>
                <a:rPr lang="ja-JP" altLang="en-US" sz="2000" b="1" dirty="0" smtClean="0">
                  <a:solidFill>
                    <a:schemeClr val="bg1"/>
                  </a:solidFill>
                  <a:latin typeface="游ゴシック" panose="020B0400000000000000" pitchFamily="50" charset="-128"/>
                  <a:ea typeface="游ゴシック" panose="020B0400000000000000" pitchFamily="50" charset="-128"/>
                </a:rPr>
                <a:t>部 </a:t>
              </a:r>
              <a:r>
                <a:rPr lang="en-US" altLang="ja-JP" sz="2000" b="1" dirty="0" smtClean="0">
                  <a:solidFill>
                    <a:schemeClr val="bg1"/>
                  </a:solidFill>
                  <a:latin typeface="游ゴシック" panose="020B0400000000000000" pitchFamily="50" charset="-128"/>
                  <a:ea typeface="游ゴシック" panose="020B0400000000000000" pitchFamily="50" charset="-128"/>
                </a:rPr>
                <a:t>13:30</a:t>
              </a:r>
              <a:r>
                <a:rPr lang="ja-JP" altLang="en-US" sz="2000" b="1" dirty="0" smtClean="0">
                  <a:solidFill>
                    <a:schemeClr val="bg1"/>
                  </a:solidFill>
                  <a:latin typeface="游ゴシック" panose="020B0400000000000000" pitchFamily="50" charset="-128"/>
                  <a:ea typeface="游ゴシック" panose="020B0400000000000000" pitchFamily="50" charset="-128"/>
                </a:rPr>
                <a:t>～</a:t>
              </a:r>
              <a:r>
                <a:rPr lang="en-US" altLang="ja-JP" sz="2000" b="1" dirty="0" smtClean="0">
                  <a:solidFill>
                    <a:schemeClr val="bg1"/>
                  </a:solidFill>
                  <a:latin typeface="游ゴシック" panose="020B0400000000000000" pitchFamily="50" charset="-128"/>
                  <a:ea typeface="游ゴシック" panose="020B0400000000000000" pitchFamily="50" charset="-128"/>
                </a:rPr>
                <a:t>15:00</a:t>
              </a:r>
            </a:p>
            <a:p>
              <a:r>
                <a:rPr lang="ja-JP" altLang="en-US" sz="2000" b="1" dirty="0">
                  <a:solidFill>
                    <a:schemeClr val="bg1"/>
                  </a:solidFill>
                  <a:latin typeface="游ゴシック" panose="020B0400000000000000" pitchFamily="50" charset="-128"/>
                  <a:ea typeface="游ゴシック" panose="020B0400000000000000" pitchFamily="50" charset="-128"/>
                </a:rPr>
                <a:t>無料</a:t>
              </a:r>
              <a:endParaRPr lang="en-US" altLang="ja-JP" sz="2000" b="1" dirty="0" smtClean="0">
                <a:solidFill>
                  <a:schemeClr val="bg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endParaRPr>
            </a:p>
            <a:p>
              <a:r>
                <a:rPr lang="en-US" altLang="ja-JP" sz="2000" b="1" dirty="0" smtClean="0">
                  <a:solidFill>
                    <a:schemeClr val="bg1"/>
                  </a:solidFill>
                  <a:latin typeface="游ゴシック" panose="020B0400000000000000" pitchFamily="50" charset="-128"/>
                  <a:ea typeface="游ゴシック" panose="020B0400000000000000" pitchFamily="50" charset="-128"/>
                </a:rPr>
                <a:t>Zoo</a:t>
              </a:r>
              <a:r>
                <a:rPr lang="en-US" altLang="ja-JP" sz="2000" b="1" dirty="0">
                  <a:solidFill>
                    <a:schemeClr val="bg1"/>
                  </a:solidFill>
                  <a:latin typeface="游ゴシック" panose="020B0400000000000000" pitchFamily="50" charset="-128"/>
                  <a:ea typeface="游ゴシック" panose="020B0400000000000000" pitchFamily="50" charset="-128"/>
                </a:rPr>
                <a:t>m</a:t>
              </a:r>
              <a:r>
                <a:rPr lang="ja-JP" altLang="en-US" sz="1600" b="1" dirty="0" smtClean="0">
                  <a:solidFill>
                    <a:schemeClr val="bg1"/>
                  </a:solidFill>
                  <a:latin typeface="游ゴシック" panose="020B0400000000000000" pitchFamily="50" charset="-128"/>
                  <a:ea typeface="游ゴシック" panose="020B0400000000000000" pitchFamily="50" charset="-128"/>
                </a:rPr>
                <a:t>（</a:t>
              </a:r>
              <a:r>
                <a:rPr lang="en-US" altLang="ja-JP" sz="1600" b="1" dirty="0" smtClean="0">
                  <a:solidFill>
                    <a:schemeClr val="bg1"/>
                  </a:solidFill>
                  <a:latin typeface="游ゴシック" panose="020B0400000000000000" pitchFamily="50" charset="-128"/>
                  <a:ea typeface="游ゴシック" panose="020B0400000000000000" pitchFamily="50" charset="-128"/>
                </a:rPr>
                <a:t>Web</a:t>
              </a:r>
              <a:r>
                <a:rPr lang="ja-JP" altLang="en-US" sz="1600" b="1" dirty="0" smtClean="0">
                  <a:solidFill>
                    <a:schemeClr val="bg1"/>
                  </a:solidFill>
                  <a:latin typeface="游ゴシック" panose="020B0400000000000000" pitchFamily="50" charset="-128"/>
                  <a:ea typeface="游ゴシック" panose="020B0400000000000000" pitchFamily="50" charset="-128"/>
                </a:rPr>
                <a:t>会議サービス）定員各回</a:t>
              </a:r>
              <a:r>
                <a:rPr lang="en-US" altLang="ja-JP" sz="1600" b="1" dirty="0" smtClean="0">
                  <a:solidFill>
                    <a:schemeClr val="bg1"/>
                  </a:solidFill>
                  <a:latin typeface="游ゴシック" panose="020B0400000000000000" pitchFamily="50" charset="-128"/>
                  <a:ea typeface="游ゴシック" panose="020B0400000000000000" pitchFamily="50" charset="-128"/>
                </a:rPr>
                <a:t>5</a:t>
              </a:r>
              <a:r>
                <a:rPr lang="ja-JP" altLang="en-US" sz="1600" b="1" dirty="0" smtClean="0">
                  <a:solidFill>
                    <a:schemeClr val="bg1"/>
                  </a:solidFill>
                  <a:latin typeface="游ゴシック" panose="020B0400000000000000" pitchFamily="50" charset="-128"/>
                  <a:ea typeface="游ゴシック" panose="020B0400000000000000" pitchFamily="50" charset="-128"/>
                </a:rPr>
                <a:t>名様</a:t>
              </a:r>
              <a:endParaRPr lang="ja-JP" altLang="en-US" sz="2000" b="1" dirty="0">
                <a:solidFill>
                  <a:schemeClr val="bg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endParaRPr>
            </a:p>
          </p:txBody>
        </p:sp>
        <p:cxnSp>
          <p:nvCxnSpPr>
            <p:cNvPr id="21" name="直線コネクタ 20"/>
            <p:cNvCxnSpPr/>
            <p:nvPr/>
          </p:nvCxnSpPr>
          <p:spPr>
            <a:xfrm>
              <a:off x="1612363" y="1784560"/>
              <a:ext cx="0" cy="1224170"/>
            </a:xfrm>
            <a:prstGeom prst="line">
              <a:avLst/>
            </a:prstGeom>
            <a:ln w="38100">
              <a:solidFill>
                <a:srgbClr val="EFCF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正方形/長方形 4"/>
          <p:cNvSpPr/>
          <p:nvPr/>
        </p:nvSpPr>
        <p:spPr>
          <a:xfrm>
            <a:off x="0" y="9632950"/>
            <a:ext cx="6858000" cy="2730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4110" y="9695243"/>
            <a:ext cx="1720086" cy="138509"/>
          </a:xfrm>
          <a:prstGeom prst="rect">
            <a:avLst/>
          </a:prstGeom>
        </p:spPr>
      </p:pic>
      <p:sp>
        <p:nvSpPr>
          <p:cNvPr id="7" name="角丸四角形 6"/>
          <p:cNvSpPr/>
          <p:nvPr/>
        </p:nvSpPr>
        <p:spPr>
          <a:xfrm>
            <a:off x="381480" y="3216480"/>
            <a:ext cx="6095040" cy="6238446"/>
          </a:xfrm>
          <a:prstGeom prst="roundRect">
            <a:avLst>
              <a:gd name="adj" fmla="val 2923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fontAlgn="t">
              <a:spcBef>
                <a:spcPts val="0"/>
              </a:spcBef>
              <a:spcAft>
                <a:spcPts val="0"/>
              </a:spcAft>
            </a:pPr>
            <a:r>
              <a:rPr lang="en-US" altLang="ja-JP" sz="1400" b="1" dirty="0" smtClean="0">
                <a:solidFill>
                  <a:srgbClr val="028456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ja-JP" sz="1400" b="1" dirty="0">
                <a:solidFill>
                  <a:srgbClr val="028456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よくお伺いする問題認識</a:t>
            </a:r>
            <a:r>
              <a:rPr lang="en-US" altLang="ja-JP" sz="1400" b="1" dirty="0">
                <a:solidFill>
                  <a:srgbClr val="028456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endParaRPr lang="ja-JP" altLang="ja-JP" dirty="0">
              <a:solidFill>
                <a:srgbClr val="028456"/>
              </a:solidFill>
              <a:latin typeface="Arial" panose="020B0604020202020204" pitchFamily="34" charset="0"/>
            </a:endParaRPr>
          </a:p>
          <a:p>
            <a:pPr fontAlgn="t">
              <a:spcBef>
                <a:spcPts val="0"/>
              </a:spcBef>
              <a:spcAft>
                <a:spcPts val="0"/>
              </a:spcAft>
            </a:pPr>
            <a:endParaRPr lang="en-US" altLang="ja-JP" sz="1400" b="1" dirty="0" smtClean="0">
              <a:solidFill>
                <a:srgbClr val="028456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fontAlgn="t">
              <a:spcBef>
                <a:spcPts val="0"/>
              </a:spcBef>
              <a:spcAft>
                <a:spcPts val="0"/>
              </a:spcAft>
            </a:pPr>
            <a:endParaRPr lang="en-US" altLang="ja-JP" sz="1400" b="1" dirty="0">
              <a:solidFill>
                <a:srgbClr val="028456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fontAlgn="t">
              <a:spcBef>
                <a:spcPts val="0"/>
              </a:spcBef>
              <a:spcAft>
                <a:spcPts val="0"/>
              </a:spcAft>
            </a:pPr>
            <a:endParaRPr lang="en-US" altLang="ja-JP" sz="1400" b="1" dirty="0" smtClean="0">
              <a:solidFill>
                <a:srgbClr val="028456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fontAlgn="t">
              <a:spcBef>
                <a:spcPts val="0"/>
              </a:spcBef>
              <a:spcAft>
                <a:spcPts val="0"/>
              </a:spcAft>
            </a:pPr>
            <a:endParaRPr lang="en-US" altLang="ja-JP" sz="1400" b="1" dirty="0" smtClean="0">
              <a:solidFill>
                <a:srgbClr val="028456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fontAlgn="t">
              <a:spcBef>
                <a:spcPts val="0"/>
              </a:spcBef>
              <a:spcAft>
                <a:spcPts val="0"/>
              </a:spcAft>
            </a:pPr>
            <a:endParaRPr lang="en-US" altLang="ja-JP" sz="1400" b="1" dirty="0">
              <a:solidFill>
                <a:srgbClr val="028456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fontAlgn="t">
              <a:spcBef>
                <a:spcPts val="0"/>
              </a:spcBef>
              <a:spcAft>
                <a:spcPts val="0"/>
              </a:spcAft>
            </a:pPr>
            <a:endParaRPr lang="en-US" altLang="ja-JP" sz="1400" b="1" dirty="0" smtClean="0">
              <a:solidFill>
                <a:srgbClr val="028456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fontAlgn="t">
              <a:spcBef>
                <a:spcPts val="0"/>
              </a:spcBef>
              <a:spcAft>
                <a:spcPts val="0"/>
              </a:spcAft>
            </a:pPr>
            <a:endParaRPr lang="en-US" altLang="ja-JP" sz="1400" b="1" dirty="0">
              <a:solidFill>
                <a:srgbClr val="028456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fontAlgn="t">
              <a:spcBef>
                <a:spcPts val="0"/>
              </a:spcBef>
              <a:spcAft>
                <a:spcPts val="0"/>
              </a:spcAft>
            </a:pPr>
            <a:endParaRPr lang="en-US" altLang="ja-JP" sz="1400" b="1" dirty="0" smtClean="0">
              <a:solidFill>
                <a:srgbClr val="028456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fontAlgn="t">
              <a:spcBef>
                <a:spcPts val="0"/>
              </a:spcBef>
              <a:spcAft>
                <a:spcPts val="0"/>
              </a:spcAft>
            </a:pPr>
            <a:endParaRPr lang="en-US" altLang="ja-JP" sz="1400" b="1" dirty="0" smtClean="0">
              <a:solidFill>
                <a:srgbClr val="028456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fontAlgn="t">
              <a:spcBef>
                <a:spcPts val="0"/>
              </a:spcBef>
              <a:spcAft>
                <a:spcPts val="0"/>
              </a:spcAft>
            </a:pPr>
            <a:endParaRPr lang="en-US" altLang="ja-JP" sz="1400" b="1" dirty="0">
              <a:solidFill>
                <a:srgbClr val="028456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fontAlgn="t">
              <a:spcBef>
                <a:spcPts val="0"/>
              </a:spcBef>
              <a:spcAft>
                <a:spcPts val="0"/>
              </a:spcAft>
            </a:pPr>
            <a:endParaRPr lang="en-US" altLang="ja-JP" sz="1400" b="1" dirty="0" smtClean="0">
              <a:solidFill>
                <a:srgbClr val="028456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fontAlgn="t">
              <a:spcBef>
                <a:spcPts val="0"/>
              </a:spcBef>
              <a:spcAft>
                <a:spcPts val="0"/>
              </a:spcAft>
            </a:pPr>
            <a:endParaRPr lang="en-US" altLang="ja-JP" sz="1400" b="1" dirty="0">
              <a:solidFill>
                <a:srgbClr val="028456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fontAlgn="t">
              <a:spcBef>
                <a:spcPts val="0"/>
              </a:spcBef>
              <a:spcAft>
                <a:spcPts val="0"/>
              </a:spcAft>
            </a:pPr>
            <a:endParaRPr lang="en-US" altLang="ja-JP" sz="1400" b="1" dirty="0" smtClean="0">
              <a:solidFill>
                <a:srgbClr val="028456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fontAlgn="t">
              <a:spcBef>
                <a:spcPts val="0"/>
              </a:spcBef>
              <a:spcAft>
                <a:spcPts val="0"/>
              </a:spcAft>
            </a:pPr>
            <a:endParaRPr lang="en-US" altLang="ja-JP" sz="1400" b="1" dirty="0" smtClean="0">
              <a:solidFill>
                <a:srgbClr val="028456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fontAlgn="t">
              <a:spcBef>
                <a:spcPts val="0"/>
              </a:spcBef>
              <a:spcAft>
                <a:spcPts val="0"/>
              </a:spcAft>
            </a:pPr>
            <a:r>
              <a:rPr lang="ja-JP" altLang="ja-JP" sz="1400" b="1" dirty="0" smtClean="0">
                <a:solidFill>
                  <a:srgbClr val="028456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この</a:t>
            </a:r>
            <a:r>
              <a:rPr lang="ja-JP" altLang="ja-JP" sz="1400" b="1" dirty="0">
                <a:solidFill>
                  <a:srgbClr val="028456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ような状況を打破するため</a:t>
            </a:r>
            <a:r>
              <a:rPr lang="ja-JP" altLang="ja-JP" sz="1400" b="1" dirty="0" smtClean="0">
                <a:solidFill>
                  <a:srgbClr val="028456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に、</a:t>
            </a:r>
            <a:endParaRPr lang="en-US" altLang="ja-JP" sz="1400" b="1" dirty="0" smtClean="0">
              <a:solidFill>
                <a:srgbClr val="028456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fontAlgn="t">
              <a:spcBef>
                <a:spcPts val="0"/>
              </a:spcBef>
              <a:spcAft>
                <a:spcPts val="0"/>
              </a:spcAft>
            </a:pPr>
            <a:endParaRPr lang="ja-JP" altLang="ja-JP" dirty="0">
              <a:solidFill>
                <a:srgbClr val="028456"/>
              </a:solidFill>
              <a:latin typeface="Arial" panose="020B0604020202020204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altLang="ja-JP" sz="1200" b="1" dirty="0" smtClean="0">
              <a:solidFill>
                <a:srgbClr val="028456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altLang="ja-JP" sz="1200" b="1" dirty="0">
              <a:solidFill>
                <a:srgbClr val="028456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altLang="ja-JP" sz="1200" b="1" dirty="0" smtClean="0">
              <a:solidFill>
                <a:srgbClr val="028456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altLang="ja-JP" sz="1200" b="1" dirty="0">
              <a:solidFill>
                <a:srgbClr val="028456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altLang="ja-JP" sz="1200" b="1" dirty="0" smtClean="0">
              <a:solidFill>
                <a:srgbClr val="028456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altLang="ja-JP" sz="1200" b="1" dirty="0">
              <a:solidFill>
                <a:srgbClr val="028456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altLang="ja-JP" sz="1200" b="1" dirty="0" smtClean="0">
              <a:solidFill>
                <a:srgbClr val="028456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altLang="ja-JP" sz="1200" b="1" dirty="0">
              <a:solidFill>
                <a:srgbClr val="028456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altLang="ja-JP" sz="1200" b="1" dirty="0" smtClean="0">
              <a:solidFill>
                <a:srgbClr val="028456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altLang="ja-JP" sz="1200" b="1" dirty="0">
              <a:solidFill>
                <a:srgbClr val="028456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altLang="ja-JP" sz="1200" b="1" dirty="0" smtClean="0">
              <a:solidFill>
                <a:srgbClr val="028456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ja-JP" altLang="ja-JP" sz="1200" b="1" dirty="0" smtClean="0">
                <a:solidFill>
                  <a:srgbClr val="028456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以上</a:t>
            </a:r>
            <a:r>
              <a:rPr lang="ja-JP" altLang="ja-JP" sz="1200" b="1" dirty="0">
                <a:solidFill>
                  <a:srgbClr val="028456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を通じて、価値創造へ資源投入と少人数によるオペレーションを実現するために役立つ　　</a:t>
            </a:r>
            <a:r>
              <a:rPr lang="en-US" altLang="ja-JP" sz="1200" b="1" dirty="0">
                <a:solidFill>
                  <a:srgbClr val="028456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3</a:t>
            </a:r>
            <a:r>
              <a:rPr lang="ja-JP" altLang="ja-JP" sz="1200" b="1" dirty="0" err="1">
                <a:solidFill>
                  <a:srgbClr val="028456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つの</a:t>
            </a:r>
            <a:r>
              <a:rPr lang="ja-JP" altLang="ja-JP" sz="1200" b="1" dirty="0">
                <a:solidFill>
                  <a:srgbClr val="028456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観点について</a:t>
            </a:r>
            <a:r>
              <a:rPr lang="ja-JP" altLang="ja-JP" sz="1200" b="1" dirty="0" smtClean="0">
                <a:solidFill>
                  <a:srgbClr val="028456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事例</a:t>
            </a:r>
            <a:r>
              <a:rPr lang="ja-JP" altLang="en-US" sz="1200" b="1" dirty="0" smtClean="0">
                <a:solidFill>
                  <a:srgbClr val="028456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やツール</a:t>
            </a:r>
            <a:r>
              <a:rPr lang="ja-JP" altLang="ja-JP" sz="1200" b="1" dirty="0" smtClean="0">
                <a:solidFill>
                  <a:srgbClr val="028456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と</a:t>
            </a:r>
            <a:r>
              <a:rPr lang="ja-JP" altLang="ja-JP" sz="1200" b="1" dirty="0">
                <a:solidFill>
                  <a:srgbClr val="028456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共にご案内いたします。</a:t>
            </a:r>
            <a:endParaRPr lang="ja-JP" altLang="ja-JP" b="0" i="0" u="none" strike="noStrike" dirty="0">
              <a:solidFill>
                <a:srgbClr val="028456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0" name="角丸四角形 19"/>
          <p:cNvSpPr/>
          <p:nvPr/>
        </p:nvSpPr>
        <p:spPr>
          <a:xfrm>
            <a:off x="548600" y="6810489"/>
            <a:ext cx="5790750" cy="648105"/>
          </a:xfrm>
          <a:prstGeom prst="roundRect">
            <a:avLst/>
          </a:prstGeom>
          <a:solidFill>
            <a:srgbClr val="04DA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r>
              <a:rPr lang="ja-JP" altLang="en-US" sz="2000" b="1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 ① 業務の可視化を情報の流れに従って行う</a:t>
            </a:r>
            <a:endParaRPr kumimoji="1" lang="en-US" altLang="ja-JP" sz="2000" b="1" dirty="0" smtClean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23" name="角丸四角形 22"/>
          <p:cNvSpPr/>
          <p:nvPr/>
        </p:nvSpPr>
        <p:spPr>
          <a:xfrm>
            <a:off x="548600" y="7545330"/>
            <a:ext cx="5790750" cy="648105"/>
          </a:xfrm>
          <a:prstGeom prst="roundRect">
            <a:avLst/>
          </a:prstGeom>
          <a:solidFill>
            <a:srgbClr val="04DA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r>
              <a:rPr lang="ja-JP" altLang="en-US" sz="2000" b="1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 ② 改善の着眼点から業務の</a:t>
            </a:r>
            <a:r>
              <a:rPr lang="ja-JP" altLang="en-US" sz="20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ムダ</a:t>
            </a:r>
            <a:r>
              <a:rPr lang="ja-JP" altLang="en-US" sz="2000" b="1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を</a:t>
            </a:r>
            <a:r>
              <a:rPr lang="ja-JP" altLang="en-US" sz="20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洗い出す</a:t>
            </a:r>
            <a:endParaRPr kumimoji="1" lang="en-US" altLang="ja-JP" sz="2000" b="1" dirty="0" smtClean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24" name="角丸四角形 23"/>
          <p:cNvSpPr/>
          <p:nvPr/>
        </p:nvSpPr>
        <p:spPr>
          <a:xfrm>
            <a:off x="548600" y="8265445"/>
            <a:ext cx="5790750" cy="648105"/>
          </a:xfrm>
          <a:prstGeom prst="roundRect">
            <a:avLst/>
          </a:prstGeom>
          <a:solidFill>
            <a:srgbClr val="04DA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r>
              <a:rPr lang="ja-JP" altLang="en-US" sz="2000" b="1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 ③ 効率化</a:t>
            </a:r>
            <a:r>
              <a:rPr lang="ja-JP" altLang="en-US" sz="20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した業務</a:t>
            </a:r>
            <a:r>
              <a:rPr lang="ja-JP" altLang="en-US" sz="2000" b="1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を電子</a:t>
            </a:r>
            <a:r>
              <a:rPr lang="ja-JP" altLang="en-US" sz="2000" b="1" spc="-15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マニュアルに</a:t>
            </a:r>
            <a:r>
              <a:rPr lang="ja-JP" altLang="en-US" sz="2000" b="1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残す</a:t>
            </a:r>
            <a:endParaRPr kumimoji="1" lang="en-US" altLang="ja-JP" sz="2000" b="1" dirty="0" smtClean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4" name="角丸四角形 3"/>
          <p:cNvSpPr/>
          <p:nvPr/>
        </p:nvSpPr>
        <p:spPr>
          <a:xfrm>
            <a:off x="381480" y="288040"/>
            <a:ext cx="6095040" cy="128049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>
                <a:solidFill>
                  <a:srgbClr val="028456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～</a:t>
            </a:r>
            <a:r>
              <a:rPr lang="ja-JP" altLang="en-US" dirty="0" smtClean="0">
                <a:solidFill>
                  <a:srgbClr val="028456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人員減を見据え引継ぎも効率的・効果的に行う～</a:t>
            </a:r>
            <a:endParaRPr lang="en-US" altLang="ja-JP" dirty="0">
              <a:solidFill>
                <a:srgbClr val="028456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algn="ctr"/>
            <a:r>
              <a:rPr lang="ja-JP" altLang="en-US" sz="2800" b="1" dirty="0" smtClean="0">
                <a:solidFill>
                  <a:srgbClr val="028456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事務業務改革・改善セミナー</a:t>
            </a:r>
            <a:endParaRPr lang="en-US" altLang="ja-JP" sz="2800" b="1" dirty="0" smtClean="0">
              <a:solidFill>
                <a:srgbClr val="028456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algn="ctr"/>
            <a:r>
              <a:rPr lang="ja-JP" altLang="en-US" sz="2800" b="1" dirty="0" smtClean="0">
                <a:solidFill>
                  <a:srgbClr val="028456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可視化・マニュアル化編</a:t>
            </a:r>
            <a:endParaRPr lang="en-US" altLang="ja-JP" sz="2800" b="1" dirty="0">
              <a:solidFill>
                <a:srgbClr val="028456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2310" y="5239409"/>
            <a:ext cx="1571080" cy="1571080"/>
          </a:xfrm>
          <a:prstGeom prst="rect">
            <a:avLst/>
          </a:prstGeom>
        </p:spPr>
      </p:pic>
      <p:sp>
        <p:nvSpPr>
          <p:cNvPr id="16" name="雲形吹き出し 15"/>
          <p:cNvSpPr/>
          <p:nvPr/>
        </p:nvSpPr>
        <p:spPr>
          <a:xfrm>
            <a:off x="516350" y="5529540"/>
            <a:ext cx="2042729" cy="947488"/>
          </a:xfrm>
          <a:prstGeom prst="cloudCallout">
            <a:avLst>
              <a:gd name="adj1" fmla="val 60372"/>
              <a:gd name="adj2" fmla="val -52960"/>
            </a:avLst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100" dirty="0" smtClean="0">
                <a:solidFill>
                  <a:schemeClr val="tx1"/>
                </a:solidFill>
                <a:latin typeface="+mn-ea"/>
              </a:rPr>
              <a:t>DX</a:t>
            </a:r>
            <a:r>
              <a:rPr kumimoji="1" lang="ja-JP" altLang="en-US" sz="1100" dirty="0" smtClean="0">
                <a:solidFill>
                  <a:schemeClr val="tx1"/>
                </a:solidFill>
                <a:latin typeface="+mn-ea"/>
              </a:rPr>
              <a:t>を進めたいが、業務プロセスが</a:t>
            </a:r>
            <a:endParaRPr kumimoji="1" lang="en-US" altLang="ja-JP" sz="1100" dirty="0" smtClean="0">
              <a:solidFill>
                <a:schemeClr val="tx1"/>
              </a:solidFill>
              <a:latin typeface="+mn-ea"/>
            </a:endParaRPr>
          </a:p>
          <a:p>
            <a:pPr algn="ctr"/>
            <a:r>
              <a:rPr kumimoji="1" lang="ja-JP" altLang="en-US" sz="1100" dirty="0" smtClean="0">
                <a:solidFill>
                  <a:schemeClr val="tx1"/>
                </a:solidFill>
                <a:latin typeface="+mn-ea"/>
              </a:rPr>
              <a:t>複雑でシステム化できない</a:t>
            </a:r>
            <a:endParaRPr kumimoji="1" lang="ja-JP" altLang="en-US" sz="1100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18" name="雲形吹き出し 17"/>
          <p:cNvSpPr/>
          <p:nvPr/>
        </p:nvSpPr>
        <p:spPr>
          <a:xfrm>
            <a:off x="381481" y="4357097"/>
            <a:ext cx="2026440" cy="1221594"/>
          </a:xfrm>
          <a:prstGeom prst="cloudCallout">
            <a:avLst>
              <a:gd name="adj1" fmla="val 64414"/>
              <a:gd name="adj2" fmla="val 746"/>
            </a:avLst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100" dirty="0" smtClean="0">
                <a:solidFill>
                  <a:schemeClr val="tx1"/>
                </a:solidFill>
                <a:latin typeface="+mn-ea"/>
              </a:rPr>
              <a:t>個業化</a:t>
            </a:r>
            <a:r>
              <a:rPr lang="ja-JP" altLang="en-US" sz="1100" dirty="0">
                <a:solidFill>
                  <a:schemeClr val="tx1"/>
                </a:solidFill>
                <a:latin typeface="+mn-ea"/>
              </a:rPr>
              <a:t>と属人化に伴う業務</a:t>
            </a:r>
            <a:r>
              <a:rPr lang="ja-JP" altLang="en-US" sz="1100" dirty="0" smtClean="0">
                <a:solidFill>
                  <a:schemeClr val="tx1"/>
                </a:solidFill>
                <a:latin typeface="+mn-ea"/>
              </a:rPr>
              <a:t>のブラックボックス化で、引継ぎが上手くいかない</a:t>
            </a:r>
            <a:endParaRPr kumimoji="1" lang="ja-JP" altLang="en-US" sz="1100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22" name="雲形吹き出し 21"/>
          <p:cNvSpPr/>
          <p:nvPr/>
        </p:nvSpPr>
        <p:spPr>
          <a:xfrm>
            <a:off x="549310" y="3574809"/>
            <a:ext cx="2595261" cy="750296"/>
          </a:xfrm>
          <a:prstGeom prst="cloudCallout">
            <a:avLst>
              <a:gd name="adj1" fmla="val 31657"/>
              <a:gd name="adj2" fmla="val 91392"/>
            </a:avLst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100" dirty="0">
                <a:solidFill>
                  <a:schemeClr val="tx1"/>
                </a:solidFill>
                <a:latin typeface="+mn-ea"/>
              </a:rPr>
              <a:t>眼前の業務に追われ、</a:t>
            </a:r>
          </a:p>
          <a:p>
            <a:pPr algn="ctr"/>
            <a:r>
              <a:rPr lang="ja-JP" altLang="en-US" sz="1100" dirty="0">
                <a:solidFill>
                  <a:schemeClr val="tx1"/>
                </a:solidFill>
                <a:latin typeface="+mn-ea"/>
              </a:rPr>
              <a:t>大学改革の進捗が</a:t>
            </a:r>
          </a:p>
          <a:p>
            <a:pPr algn="ctr"/>
            <a:r>
              <a:rPr lang="ja-JP" altLang="en-US" sz="1100" dirty="0">
                <a:solidFill>
                  <a:schemeClr val="tx1"/>
                </a:solidFill>
                <a:latin typeface="+mn-ea"/>
              </a:rPr>
              <a:t>滞っている</a:t>
            </a:r>
          </a:p>
        </p:txBody>
      </p:sp>
      <p:sp>
        <p:nvSpPr>
          <p:cNvPr id="25" name="雲形吹き出し 24"/>
          <p:cNvSpPr/>
          <p:nvPr/>
        </p:nvSpPr>
        <p:spPr>
          <a:xfrm>
            <a:off x="3609674" y="3283812"/>
            <a:ext cx="2267666" cy="947488"/>
          </a:xfrm>
          <a:prstGeom prst="cloudCallout">
            <a:avLst>
              <a:gd name="adj1" fmla="val -23080"/>
              <a:gd name="adj2" fmla="val 78670"/>
            </a:avLst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100" dirty="0" smtClean="0">
                <a:solidFill>
                  <a:schemeClr val="tx1"/>
                </a:solidFill>
                <a:latin typeface="+mn-ea"/>
              </a:rPr>
              <a:t>業務リストを作っても、全て必要な業務に見える</a:t>
            </a:r>
            <a:endParaRPr kumimoji="1" lang="ja-JP" altLang="en-US" sz="1100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26" name="雲形吹き出し 25"/>
          <p:cNvSpPr/>
          <p:nvPr/>
        </p:nvSpPr>
        <p:spPr>
          <a:xfrm>
            <a:off x="4131243" y="4160890"/>
            <a:ext cx="2162365" cy="1178619"/>
          </a:xfrm>
          <a:prstGeom prst="cloudCallout">
            <a:avLst>
              <a:gd name="adj1" fmla="val -54730"/>
              <a:gd name="adj2" fmla="val 25150"/>
            </a:avLst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100" dirty="0" smtClean="0">
                <a:solidFill>
                  <a:schemeClr val="tx1"/>
                </a:solidFill>
                <a:latin typeface="+mn-ea"/>
              </a:rPr>
              <a:t>何の業務を、</a:t>
            </a:r>
            <a:endParaRPr lang="en-US" altLang="ja-JP" sz="1100" dirty="0" smtClean="0">
              <a:solidFill>
                <a:schemeClr val="tx1"/>
              </a:solidFill>
              <a:latin typeface="+mn-ea"/>
            </a:endParaRPr>
          </a:p>
          <a:p>
            <a:pPr algn="ctr"/>
            <a:r>
              <a:rPr lang="ja-JP" altLang="en-US" sz="1100" dirty="0" smtClean="0">
                <a:solidFill>
                  <a:schemeClr val="tx1"/>
                </a:solidFill>
                <a:latin typeface="+mn-ea"/>
              </a:rPr>
              <a:t>どのように改善</a:t>
            </a:r>
            <a:endParaRPr lang="en-US" altLang="ja-JP" sz="1100" dirty="0" smtClean="0">
              <a:solidFill>
                <a:schemeClr val="tx1"/>
              </a:solidFill>
              <a:latin typeface="+mn-ea"/>
            </a:endParaRPr>
          </a:p>
          <a:p>
            <a:pPr algn="ctr"/>
            <a:r>
              <a:rPr lang="ja-JP" altLang="en-US" sz="1100" dirty="0" smtClean="0">
                <a:solidFill>
                  <a:schemeClr val="tx1"/>
                </a:solidFill>
                <a:latin typeface="+mn-ea"/>
              </a:rPr>
              <a:t>すべきかわからない</a:t>
            </a:r>
            <a:endParaRPr lang="ja-JP" altLang="en-US" sz="1100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27" name="雲形吹き出し 26"/>
          <p:cNvSpPr/>
          <p:nvPr/>
        </p:nvSpPr>
        <p:spPr>
          <a:xfrm>
            <a:off x="4255374" y="5339509"/>
            <a:ext cx="1996249" cy="1470980"/>
          </a:xfrm>
          <a:prstGeom prst="cloudCallout">
            <a:avLst>
              <a:gd name="adj1" fmla="val -57716"/>
              <a:gd name="adj2" fmla="val -57551"/>
            </a:avLst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100" dirty="0" smtClean="0">
                <a:solidFill>
                  <a:schemeClr val="tx1"/>
                </a:solidFill>
                <a:latin typeface="+mn-ea"/>
              </a:rPr>
              <a:t>マニュアルの質が</a:t>
            </a:r>
            <a:endParaRPr lang="en-US" altLang="ja-JP" sz="1100" dirty="0" smtClean="0">
              <a:solidFill>
                <a:schemeClr val="tx1"/>
              </a:solidFill>
              <a:latin typeface="+mn-ea"/>
            </a:endParaRPr>
          </a:p>
          <a:p>
            <a:pPr algn="ctr"/>
            <a:r>
              <a:rPr lang="ja-JP" altLang="en-US" sz="1100" dirty="0" smtClean="0">
                <a:solidFill>
                  <a:schemeClr val="tx1"/>
                </a:solidFill>
                <a:latin typeface="+mn-ea"/>
              </a:rPr>
              <a:t>バラバラで活用</a:t>
            </a:r>
            <a:endParaRPr lang="en-US" altLang="ja-JP" sz="1100" dirty="0" smtClean="0">
              <a:solidFill>
                <a:schemeClr val="tx1"/>
              </a:solidFill>
              <a:latin typeface="+mn-ea"/>
            </a:endParaRPr>
          </a:p>
          <a:p>
            <a:pPr algn="ctr"/>
            <a:r>
              <a:rPr lang="ja-JP" altLang="en-US" sz="1100" dirty="0" smtClean="0">
                <a:solidFill>
                  <a:schemeClr val="tx1"/>
                </a:solidFill>
                <a:latin typeface="+mn-ea"/>
              </a:rPr>
              <a:t>できておらず、</a:t>
            </a:r>
            <a:endParaRPr lang="en-US" altLang="ja-JP" sz="1100" dirty="0" smtClean="0">
              <a:solidFill>
                <a:schemeClr val="tx1"/>
              </a:solidFill>
              <a:latin typeface="+mn-ea"/>
            </a:endParaRPr>
          </a:p>
          <a:p>
            <a:pPr algn="ctr"/>
            <a:r>
              <a:rPr lang="ja-JP" altLang="en-US" sz="1100" dirty="0" smtClean="0">
                <a:solidFill>
                  <a:schemeClr val="tx1"/>
                </a:solidFill>
                <a:latin typeface="+mn-ea"/>
              </a:rPr>
              <a:t>いつ作ったマニュアルかも不明</a:t>
            </a:r>
            <a:endParaRPr kumimoji="1" lang="ja-JP" altLang="en-US" sz="1100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9" name="ホームベース 8"/>
          <p:cNvSpPr/>
          <p:nvPr/>
        </p:nvSpPr>
        <p:spPr>
          <a:xfrm>
            <a:off x="2804011" y="4231300"/>
            <a:ext cx="1234896" cy="1164373"/>
          </a:xfrm>
          <a:prstGeom prst="homePlate">
            <a:avLst>
              <a:gd name="adj" fmla="val 22739"/>
            </a:avLst>
          </a:prstGeom>
          <a:noFill/>
          <a:ln w="38100"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b="1" dirty="0">
                <a:solidFill>
                  <a:schemeClr val="tx1"/>
                </a:solidFill>
              </a:rPr>
              <a:t>業務改善の必要性！</a:t>
            </a:r>
            <a:endParaRPr lang="en-US" altLang="ja-JP" sz="1400" b="1" dirty="0">
              <a:solidFill>
                <a:schemeClr val="tx1"/>
              </a:solidFill>
            </a:endParaRPr>
          </a:p>
          <a:p>
            <a:pPr algn="ctr"/>
            <a:r>
              <a:rPr lang="ja-JP" altLang="en-US" sz="1400" b="1" dirty="0">
                <a:solidFill>
                  <a:schemeClr val="tx1"/>
                </a:solidFill>
              </a:rPr>
              <a:t>でも</a:t>
            </a:r>
            <a:r>
              <a:rPr lang="en-US" altLang="ja-JP" sz="1400" b="1" dirty="0">
                <a:solidFill>
                  <a:schemeClr val="tx1"/>
                </a:solidFill>
              </a:rPr>
              <a:t>...</a:t>
            </a:r>
            <a:endParaRPr lang="ja-JP" altLang="en-US" sz="1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7796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4DA8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角丸四角形 36"/>
          <p:cNvSpPr/>
          <p:nvPr/>
        </p:nvSpPr>
        <p:spPr>
          <a:xfrm>
            <a:off x="219037" y="6387309"/>
            <a:ext cx="6419927" cy="2095412"/>
          </a:xfrm>
          <a:prstGeom prst="roundRect">
            <a:avLst>
              <a:gd name="adj" fmla="val 9309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角丸四角形 6"/>
          <p:cNvSpPr/>
          <p:nvPr/>
        </p:nvSpPr>
        <p:spPr>
          <a:xfrm>
            <a:off x="201594" y="942643"/>
            <a:ext cx="6419927" cy="5349156"/>
          </a:xfrm>
          <a:prstGeom prst="roundRect">
            <a:avLst>
              <a:gd name="adj" fmla="val 9309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テキスト ボックス 3"/>
          <p:cNvSpPr txBox="1"/>
          <p:nvPr/>
        </p:nvSpPr>
        <p:spPr>
          <a:xfrm flipH="1">
            <a:off x="-12451" y="8647082"/>
            <a:ext cx="6882902" cy="1258976"/>
          </a:xfrm>
          <a:prstGeom prst="rect">
            <a:avLst/>
          </a:prstGeom>
          <a:solidFill>
            <a:schemeClr val="bg1"/>
          </a:solidFill>
        </p:spPr>
        <p:txBody>
          <a:bodyPr wrap="square" lIns="72000" tIns="108000" rIns="72000" bIns="72000" rtlCol="0">
            <a:spAutoFit/>
          </a:bodyPr>
          <a:lstStyle/>
          <a:p>
            <a:pPr marL="0" marR="0" lvl="0" indent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お問い合わせ先：</a:t>
            </a:r>
            <a:endParaRPr kumimoji="0" lang="en-US" altLang="ja-JP" sz="2800" b="1" i="0" u="none" strike="noStrike" kern="0" cap="none" spc="0" normalizeH="0" baseline="0" noProof="0" dirty="0" smtClean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marR="0" lvl="0" indent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電話：</a:t>
            </a:r>
            <a:r>
              <a:rPr kumimoji="0" lang="en-US" altLang="ja-JP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03-6231-1670/Mail</a:t>
            </a:r>
            <a:r>
              <a:rPr kumimoji="0" lang="ja-JP" alt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：</a:t>
            </a:r>
            <a:r>
              <a:rPr kumimoji="0" lang="en-US" altLang="ja-JP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info@bls-bcon.jp</a:t>
            </a:r>
          </a:p>
          <a:p>
            <a:pPr marL="0" marR="0" lvl="0" indent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FAX</a:t>
            </a:r>
            <a:r>
              <a:rPr kumimoji="0" lang="ja-JP" alt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：</a:t>
            </a:r>
            <a:r>
              <a:rPr kumimoji="0" lang="en-US" altLang="ja-JP" sz="1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03-6231-1677/URL</a:t>
            </a:r>
            <a:r>
              <a:rPr kumimoji="0" lang="ja-JP" alt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：</a:t>
            </a:r>
            <a:r>
              <a:rPr kumimoji="0" lang="en-US" altLang="ja-JP" sz="1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https://www.bls-bcon.jp/</a:t>
            </a:r>
          </a:p>
          <a:p>
            <a:pPr marL="0" marR="0" lvl="0" indent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kumimoji="0" lang="ja-JP" alt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東京都中央区日本橋茅場町</a:t>
            </a:r>
            <a:r>
              <a:rPr kumimoji="0" lang="en-US" altLang="ja-JP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2-2-1</a:t>
            </a:r>
            <a:r>
              <a:rPr kumimoji="0" lang="ja-JP" alt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　東石ビル</a:t>
            </a:r>
            <a:endParaRPr kumimoji="0" lang="en-US" altLang="ja-JP" sz="1400" b="1" i="0" u="none" strike="noStrike" kern="0" cap="none" spc="0" normalizeH="0" baseline="0" noProof="0" dirty="0" smtClean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6" name="右矢印 25"/>
          <p:cNvSpPr/>
          <p:nvPr/>
        </p:nvSpPr>
        <p:spPr>
          <a:xfrm>
            <a:off x="1842204" y="6897270"/>
            <a:ext cx="3819106" cy="432060"/>
          </a:xfrm>
          <a:prstGeom prst="rightArrow">
            <a:avLst/>
          </a:prstGeom>
          <a:solidFill>
            <a:srgbClr val="EFC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7" name="右矢印 26"/>
          <p:cNvSpPr/>
          <p:nvPr/>
        </p:nvSpPr>
        <p:spPr>
          <a:xfrm>
            <a:off x="1842207" y="7689380"/>
            <a:ext cx="3819106" cy="432060"/>
          </a:xfrm>
          <a:prstGeom prst="rightArrow">
            <a:avLst/>
          </a:prstGeom>
          <a:solidFill>
            <a:srgbClr val="000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29" name="直線コネクタ 28"/>
          <p:cNvCxnSpPr/>
          <p:nvPr/>
        </p:nvCxnSpPr>
        <p:spPr>
          <a:xfrm>
            <a:off x="507207" y="7545360"/>
            <a:ext cx="5874203" cy="0"/>
          </a:xfrm>
          <a:prstGeom prst="line">
            <a:avLst/>
          </a:prstGeom>
          <a:ln w="19050">
            <a:solidFill>
              <a:schemeClr val="bg2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正方形/長方形 30"/>
          <p:cNvSpPr/>
          <p:nvPr/>
        </p:nvSpPr>
        <p:spPr>
          <a:xfrm>
            <a:off x="5688738" y="6581070"/>
            <a:ext cx="709531" cy="1756400"/>
          </a:xfrm>
          <a:prstGeom prst="rect">
            <a:avLst/>
          </a:prstGeom>
          <a:solidFill>
            <a:srgbClr val="FF1E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セミナー</a:t>
            </a:r>
            <a:endParaRPr kumimoji="1" lang="en-US" altLang="ja-JP" sz="10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ご参加</a:t>
            </a:r>
            <a:endParaRPr kumimoji="1" lang="ja-JP" altLang="en-US" sz="12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404580" y="6878120"/>
            <a:ext cx="14790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b="1" dirty="0" smtClean="0">
                <a:solidFill>
                  <a:srgbClr val="000099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Zoom</a:t>
            </a:r>
            <a:r>
              <a:rPr lang="ja-JP" altLang="en-US" sz="1400" dirty="0" smtClean="0">
                <a:solidFill>
                  <a:srgbClr val="000099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を使用</a:t>
            </a:r>
            <a:endParaRPr lang="en-US" altLang="ja-JP" sz="1400" dirty="0" smtClean="0">
              <a:solidFill>
                <a:srgbClr val="000099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400" dirty="0" smtClean="0">
                <a:solidFill>
                  <a:srgbClr val="000099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したことが</a:t>
            </a:r>
            <a:r>
              <a:rPr lang="ja-JP" altLang="en-US" sz="1400" b="1" dirty="0" smtClean="0">
                <a:solidFill>
                  <a:schemeClr val="accent4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ある</a:t>
            </a:r>
            <a:endParaRPr kumimoji="1" lang="en-US" altLang="ja-JP" sz="1400" b="1" dirty="0" smtClean="0">
              <a:solidFill>
                <a:schemeClr val="accent4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404580" y="7670230"/>
            <a:ext cx="14790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b="1" dirty="0" smtClean="0">
                <a:solidFill>
                  <a:srgbClr val="000099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Zoom</a:t>
            </a:r>
            <a:r>
              <a:rPr lang="ja-JP" altLang="en-US" sz="1400" dirty="0" smtClean="0">
                <a:solidFill>
                  <a:srgbClr val="000099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を使用</a:t>
            </a:r>
            <a:endParaRPr lang="en-US" altLang="ja-JP" sz="1400" dirty="0" smtClean="0">
              <a:solidFill>
                <a:srgbClr val="000099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400" dirty="0" smtClean="0">
                <a:solidFill>
                  <a:srgbClr val="000099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したことが</a:t>
            </a:r>
            <a:r>
              <a:rPr lang="ja-JP" altLang="en-US" sz="1400" b="1" dirty="0" smtClean="0">
                <a:solidFill>
                  <a:schemeClr val="accent4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な</a:t>
            </a:r>
            <a:r>
              <a:rPr lang="ja-JP" altLang="en-US" sz="1400" b="1" dirty="0">
                <a:solidFill>
                  <a:schemeClr val="accent4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い</a:t>
            </a:r>
            <a:endParaRPr kumimoji="1" lang="en-US" altLang="ja-JP" sz="1400" b="1" dirty="0" smtClean="0">
              <a:solidFill>
                <a:schemeClr val="accent4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1990690" y="7646230"/>
            <a:ext cx="549790" cy="646331"/>
          </a:xfrm>
          <a:prstGeom prst="rect">
            <a:avLst/>
          </a:prstGeom>
          <a:solidFill>
            <a:schemeClr val="bg1"/>
          </a:solidFill>
          <a:ln w="19050">
            <a:solidFill>
              <a:srgbClr val="000099"/>
            </a:solidFill>
          </a:ln>
        </p:spPr>
        <p:txBody>
          <a:bodyPr wrap="square" lIns="36000" rIns="0" rtlCol="0" anchor="ctr">
            <a:spAutoFit/>
          </a:bodyPr>
          <a:lstStyle/>
          <a:p>
            <a:r>
              <a:rPr kumimoji="1" lang="en-US" altLang="ja-JP" sz="900" b="1" dirty="0" smtClean="0">
                <a:solidFill>
                  <a:srgbClr val="000099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Zoom</a:t>
            </a:r>
            <a:r>
              <a:rPr kumimoji="1" lang="ja-JP" altLang="en-US" sz="900" b="1" dirty="0" smtClean="0">
                <a:solidFill>
                  <a:srgbClr val="000099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が使用可能かご確認ください。</a:t>
            </a:r>
            <a:endParaRPr kumimoji="1" lang="en-US" altLang="ja-JP" sz="900" b="1" dirty="0" smtClean="0">
              <a:solidFill>
                <a:srgbClr val="000099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3444308" y="6883409"/>
            <a:ext cx="868207" cy="1353187"/>
          </a:xfrm>
          <a:prstGeom prst="rect">
            <a:avLst/>
          </a:prstGeom>
          <a:solidFill>
            <a:schemeClr val="bg1"/>
          </a:solidFill>
          <a:ln w="19050">
            <a:solidFill>
              <a:srgbClr val="000099"/>
            </a:solidFill>
          </a:ln>
        </p:spPr>
        <p:txBody>
          <a:bodyPr wrap="square" lIns="36000" tIns="288000" rIns="36000" bIns="252000" rtlCol="0" anchor="ctr">
            <a:spAutoFit/>
          </a:bodyPr>
          <a:lstStyle/>
          <a:p>
            <a:r>
              <a:rPr kumimoji="1" lang="ja-JP" altLang="en-US" sz="1050" b="1" dirty="0" smtClean="0">
                <a:solidFill>
                  <a:srgbClr val="000099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弊社担当まで申し込みのご連絡、メールアドレスをお伝えください。</a:t>
            </a:r>
            <a:endParaRPr kumimoji="1" lang="ja-JP" altLang="en-US" sz="1050" b="1" dirty="0">
              <a:solidFill>
                <a:srgbClr val="000099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4421496" y="6892223"/>
            <a:ext cx="900000" cy="1333012"/>
          </a:xfrm>
          <a:prstGeom prst="rect">
            <a:avLst/>
          </a:prstGeom>
          <a:solidFill>
            <a:schemeClr val="bg1"/>
          </a:solidFill>
          <a:ln w="19050">
            <a:solidFill>
              <a:srgbClr val="000099"/>
            </a:solidFill>
          </a:ln>
        </p:spPr>
        <p:txBody>
          <a:bodyPr wrap="square" lIns="36000" tIns="180000" rIns="36000" bIns="180000" rtlCol="0" anchor="ctr">
            <a:spAutoFit/>
          </a:bodyPr>
          <a:lstStyle/>
          <a:p>
            <a:r>
              <a:rPr kumimoji="1" lang="ja-JP" altLang="en-US" sz="1050" b="1" dirty="0" smtClean="0">
                <a:solidFill>
                  <a:srgbClr val="000099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弊社担当から当日セミナーが開催されるミーティングルームの</a:t>
            </a:r>
            <a:r>
              <a:rPr kumimoji="1" lang="en-US" altLang="ja-JP" sz="1050" b="1" dirty="0" smtClean="0">
                <a:solidFill>
                  <a:srgbClr val="000099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URL</a:t>
            </a:r>
            <a:r>
              <a:rPr kumimoji="1" lang="ja-JP" altLang="en-US" sz="1050" b="1" dirty="0" smtClean="0">
                <a:solidFill>
                  <a:srgbClr val="000099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をご案内します。</a:t>
            </a:r>
            <a:endParaRPr kumimoji="1" lang="ja-JP" altLang="en-US" sz="1050" b="1" dirty="0">
              <a:solidFill>
                <a:srgbClr val="000099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2567970" y="7797688"/>
            <a:ext cx="93304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8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可能であれば</a:t>
            </a:r>
            <a:r>
              <a:rPr lang="en-US" altLang="ja-JP" sz="8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…</a:t>
            </a:r>
            <a:endParaRPr kumimoji="1" lang="ja-JP" altLang="en-US" sz="8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28" name="図 27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3851" y="8786291"/>
            <a:ext cx="2461315" cy="198196"/>
          </a:xfrm>
          <a:prstGeom prst="rect">
            <a:avLst/>
          </a:prstGeom>
        </p:spPr>
      </p:pic>
      <p:sp>
        <p:nvSpPr>
          <p:cNvPr id="5" name="正方形/長方形 4"/>
          <p:cNvSpPr/>
          <p:nvPr/>
        </p:nvSpPr>
        <p:spPr>
          <a:xfrm>
            <a:off x="6090168" y="1204827"/>
            <a:ext cx="360050" cy="4752660"/>
          </a:xfrm>
          <a:prstGeom prst="rect">
            <a:avLst/>
          </a:prstGeom>
          <a:solidFill>
            <a:srgbClr val="FF1E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kumimoji="1" lang="ja-JP" altLang="en-US" sz="1200" b="1" dirty="0" smtClean="0">
                <a:ea typeface="Meiryo UI" panose="020B0604030504040204" pitchFamily="50" charset="-128"/>
              </a:rPr>
              <a:t>随時ご参加者同士で情報交流の時間を設けて進めて参ります</a:t>
            </a:r>
            <a:endParaRPr kumimoji="1" lang="ja-JP" altLang="en-US" sz="1200" b="1" dirty="0">
              <a:ea typeface="Meiryo UI" panose="020B0604030504040204" pitchFamily="50" charset="-128"/>
            </a:endParaRPr>
          </a:p>
        </p:txBody>
      </p:sp>
      <p:grpSp>
        <p:nvGrpSpPr>
          <p:cNvPr id="20" name="グループ化 19"/>
          <p:cNvGrpSpPr/>
          <p:nvPr/>
        </p:nvGrpSpPr>
        <p:grpSpPr>
          <a:xfrm>
            <a:off x="201595" y="199633"/>
            <a:ext cx="6454811" cy="576787"/>
            <a:chOff x="-4204060" y="571780"/>
            <a:chExt cx="6454811" cy="576787"/>
          </a:xfrm>
        </p:grpSpPr>
        <p:sp>
          <p:nvSpPr>
            <p:cNvPr id="9" name="ホームベース 8"/>
            <p:cNvSpPr/>
            <p:nvPr/>
          </p:nvSpPr>
          <p:spPr>
            <a:xfrm>
              <a:off x="-3786446" y="572487"/>
              <a:ext cx="6019755" cy="575373"/>
            </a:xfrm>
            <a:prstGeom prst="homePlate">
              <a:avLst/>
            </a:prstGeom>
            <a:solidFill>
              <a:srgbClr val="EFCF00"/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b="1" dirty="0" smtClean="0">
                  <a:solidFill>
                    <a:schemeClr val="bg1"/>
                  </a:solidFill>
                  <a:ea typeface="Meiryo UI" panose="020B0604030504040204" pitchFamily="50" charset="-128"/>
                </a:rPr>
                <a:t>学習内容　①</a:t>
              </a:r>
              <a:r>
                <a:rPr lang="en-US" altLang="ja-JP" b="1" dirty="0" smtClean="0">
                  <a:solidFill>
                    <a:schemeClr val="bg1"/>
                  </a:solidFill>
                  <a:ea typeface="Meiryo UI" panose="020B0604030504040204" pitchFamily="50" charset="-128"/>
                </a:rPr>
                <a:t>9:30~11:00</a:t>
              </a:r>
              <a:r>
                <a:rPr lang="ja-JP" altLang="en-US" b="1" dirty="0">
                  <a:solidFill>
                    <a:schemeClr val="bg1"/>
                  </a:solidFill>
                  <a:ea typeface="Meiryo UI" panose="020B0604030504040204" pitchFamily="50" charset="-128"/>
                </a:rPr>
                <a:t>　</a:t>
              </a:r>
              <a:r>
                <a:rPr lang="ja-JP" altLang="en-US" b="1" dirty="0" smtClean="0">
                  <a:solidFill>
                    <a:schemeClr val="bg1"/>
                  </a:solidFill>
                  <a:ea typeface="Meiryo UI" panose="020B0604030504040204" pitchFamily="50" charset="-128"/>
                </a:rPr>
                <a:t>②</a:t>
              </a:r>
              <a:r>
                <a:rPr lang="en-US" altLang="ja-JP" b="1" dirty="0" smtClean="0">
                  <a:solidFill>
                    <a:schemeClr val="bg1"/>
                  </a:solidFill>
                  <a:ea typeface="Meiryo UI" panose="020B0604030504040204" pitchFamily="50" charset="-128"/>
                </a:rPr>
                <a:t>13:30</a:t>
              </a:r>
              <a:r>
                <a:rPr lang="ja-JP" altLang="en-US" b="1" dirty="0" smtClean="0">
                  <a:solidFill>
                    <a:schemeClr val="bg1"/>
                  </a:solidFill>
                  <a:ea typeface="Meiryo UI" panose="020B0604030504040204" pitchFamily="50" charset="-128"/>
                </a:rPr>
                <a:t>～</a:t>
              </a:r>
              <a:r>
                <a:rPr lang="en-US" altLang="ja-JP" b="1" dirty="0" smtClean="0">
                  <a:solidFill>
                    <a:schemeClr val="bg1"/>
                  </a:solidFill>
                  <a:ea typeface="Meiryo UI" panose="020B0604030504040204" pitchFamily="50" charset="-128"/>
                </a:rPr>
                <a:t>15:00</a:t>
              </a:r>
              <a:r>
                <a:rPr lang="ja-JP" altLang="en-US" b="1" dirty="0" smtClean="0">
                  <a:solidFill>
                    <a:schemeClr val="bg1"/>
                  </a:solidFill>
                  <a:ea typeface="Meiryo UI" panose="020B0604030504040204" pitchFamily="50" charset="-128"/>
                </a:rPr>
                <a:t>　</a:t>
              </a:r>
              <a:r>
                <a:rPr lang="en-US" altLang="ja-JP" b="1" dirty="0">
                  <a:solidFill>
                    <a:schemeClr val="bg1"/>
                  </a:solidFill>
                  <a:ea typeface="Meiryo UI" panose="020B0604030504040204" pitchFamily="50" charset="-128"/>
                </a:rPr>
                <a:t>1.5</a:t>
              </a:r>
              <a:r>
                <a:rPr lang="ja-JP" altLang="en-US" b="1" dirty="0" smtClean="0">
                  <a:solidFill>
                    <a:schemeClr val="bg1"/>
                  </a:solidFill>
                  <a:ea typeface="Meiryo UI" panose="020B0604030504040204" pitchFamily="50" charset="-128"/>
                </a:rPr>
                <a:t>時間）</a:t>
              </a:r>
              <a:endParaRPr lang="ja-JP" altLang="en-US" b="1" dirty="0">
                <a:solidFill>
                  <a:schemeClr val="bg1"/>
                </a:solidFill>
                <a:ea typeface="Meiryo UI" panose="020B0604030504040204" pitchFamily="50" charset="-128"/>
              </a:endParaRPr>
            </a:p>
          </p:txBody>
        </p:sp>
        <p:sp>
          <p:nvSpPr>
            <p:cNvPr id="19" name="フローチャート: 論理積ゲート 18"/>
            <p:cNvSpPr/>
            <p:nvPr/>
          </p:nvSpPr>
          <p:spPr>
            <a:xfrm>
              <a:off x="1674671" y="572487"/>
              <a:ext cx="576080" cy="576080"/>
            </a:xfrm>
            <a:prstGeom prst="flowChartDelay">
              <a:avLst/>
            </a:prstGeom>
            <a:solidFill>
              <a:srgbClr val="EFC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0" name="フローチャート: 論理積ゲート 39"/>
            <p:cNvSpPr/>
            <p:nvPr/>
          </p:nvSpPr>
          <p:spPr>
            <a:xfrm rot="10800000">
              <a:off x="-4204060" y="571780"/>
              <a:ext cx="576080" cy="576080"/>
            </a:xfrm>
            <a:prstGeom prst="flowChartDelay">
              <a:avLst/>
            </a:prstGeom>
            <a:solidFill>
              <a:srgbClr val="EFC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1" name="グループ化 20"/>
          <p:cNvGrpSpPr/>
          <p:nvPr/>
        </p:nvGrpSpPr>
        <p:grpSpPr>
          <a:xfrm>
            <a:off x="836640" y="1496520"/>
            <a:ext cx="4852098" cy="3780000"/>
            <a:chOff x="469398" y="986879"/>
            <a:chExt cx="4852098" cy="3744520"/>
          </a:xfrm>
        </p:grpSpPr>
        <p:sp>
          <p:nvSpPr>
            <p:cNvPr id="2" name="正方形/長方形 1"/>
            <p:cNvSpPr/>
            <p:nvPr/>
          </p:nvSpPr>
          <p:spPr>
            <a:xfrm>
              <a:off x="476590" y="986879"/>
              <a:ext cx="4844906" cy="268828"/>
            </a:xfrm>
            <a:prstGeom prst="rect">
              <a:avLst/>
            </a:prstGeom>
            <a:solidFill>
              <a:schemeClr val="accent4">
                <a:lumMod val="40000"/>
                <a:lumOff val="60000"/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40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11" name="正方形/長方形 10"/>
            <p:cNvSpPr/>
            <p:nvPr/>
          </p:nvSpPr>
          <p:spPr>
            <a:xfrm>
              <a:off x="469398" y="2484895"/>
              <a:ext cx="1937078" cy="27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40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13" name="正方形/長方形 12"/>
            <p:cNvSpPr/>
            <p:nvPr/>
          </p:nvSpPr>
          <p:spPr>
            <a:xfrm>
              <a:off x="476590" y="4461399"/>
              <a:ext cx="1764000" cy="27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40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sp>
        <p:nvSpPr>
          <p:cNvPr id="10" name="正方形/長方形 9"/>
          <p:cNvSpPr/>
          <p:nvPr/>
        </p:nvSpPr>
        <p:spPr>
          <a:xfrm>
            <a:off x="869372" y="1481648"/>
            <a:ext cx="5481929" cy="38625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ts val="300"/>
              </a:spcBef>
              <a:spcAft>
                <a:spcPts val="0"/>
              </a:spcAft>
              <a:buFont typeface="+mj-lt"/>
              <a:buAutoNum type="arabicPeriod"/>
            </a:pPr>
            <a:r>
              <a:rPr lang="ja-JP" altLang="en-US" sz="1400" b="1" kern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Meiryo UI" panose="020B0604030504040204" pitchFamily="50" charset="-128"/>
                <a:cs typeface="Times New Roman" panose="02020603050405020304" pitchFamily="18" charset="0"/>
              </a:rPr>
              <a:t>事務業務あるある（よくお伺いする問題）とチェックポイント</a:t>
            </a:r>
            <a:endParaRPr lang="en-US" altLang="ja-JP" sz="1400" kern="100" dirty="0" smtClean="0">
              <a:solidFill>
                <a:schemeClr val="tx1">
                  <a:lumMod val="85000"/>
                  <a:lumOff val="15000"/>
                </a:schemeClr>
              </a:solidFill>
              <a:latin typeface="+mn-lt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marL="800100" lvl="1" indent="-342900">
              <a:spcBef>
                <a:spcPts val="300"/>
              </a:spcBef>
              <a:spcAft>
                <a:spcPts val="0"/>
              </a:spcAft>
              <a:buFont typeface="+mj-ea"/>
              <a:buAutoNum type="circleNumDbPlain"/>
            </a:pPr>
            <a:r>
              <a:rPr lang="ja-JP" altLang="en-US" sz="1400" kern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Meiryo UI" panose="020B0604030504040204" pitchFamily="50" charset="-128"/>
                <a:cs typeface="Times New Roman" panose="02020603050405020304" pitchFamily="18" charset="0"/>
              </a:rPr>
              <a:t>オリエンテーション（働き方改革と事務改善・</a:t>
            </a:r>
            <a:r>
              <a:rPr lang="en-US" altLang="ja-JP" sz="1400" kern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Meiryo UI" panose="020B0604030504040204" pitchFamily="50" charset="-128"/>
                <a:cs typeface="Times New Roman" panose="02020603050405020304" pitchFamily="18" charset="0"/>
              </a:rPr>
              <a:t>DX</a:t>
            </a:r>
            <a:r>
              <a:rPr lang="ja-JP" altLang="en-US" sz="1400" kern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Meiryo UI" panose="020B0604030504040204" pitchFamily="50" charset="-128"/>
                <a:cs typeface="Times New Roman" panose="02020603050405020304" pitchFamily="18" charset="0"/>
              </a:rPr>
              <a:t>）</a:t>
            </a:r>
            <a:endParaRPr lang="en-US" altLang="ja-JP" sz="1400" kern="100" dirty="0" smtClean="0">
              <a:solidFill>
                <a:schemeClr val="tx1">
                  <a:lumMod val="85000"/>
                  <a:lumOff val="15000"/>
                </a:schemeClr>
              </a:solidFill>
              <a:latin typeface="+mn-lt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marL="800100" lvl="1" indent="-342900">
              <a:spcBef>
                <a:spcPts val="300"/>
              </a:spcBef>
              <a:spcAft>
                <a:spcPts val="0"/>
              </a:spcAft>
              <a:buFont typeface="+mj-ea"/>
              <a:buAutoNum type="circleNumDbPlain"/>
            </a:pPr>
            <a:r>
              <a:rPr lang="ja-JP" altLang="en-US" sz="1400" kern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Meiryo UI" panose="020B0604030504040204" pitchFamily="50" charset="-128"/>
                <a:cs typeface="Times New Roman" panose="02020603050405020304" pitchFamily="18" charset="0"/>
              </a:rPr>
              <a:t>業務が属人化・個業化（ブラックボックス化）する理由</a:t>
            </a:r>
            <a:endParaRPr lang="en-US" altLang="ja-JP" sz="1400" kern="100" dirty="0" smtClean="0">
              <a:solidFill>
                <a:schemeClr val="tx1">
                  <a:lumMod val="85000"/>
                  <a:lumOff val="15000"/>
                </a:schemeClr>
              </a:solidFill>
              <a:latin typeface="+mn-lt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marL="800100" lvl="1" indent="-342900">
              <a:spcBef>
                <a:spcPts val="300"/>
              </a:spcBef>
              <a:spcAft>
                <a:spcPts val="0"/>
              </a:spcAft>
              <a:buFont typeface="+mj-ea"/>
              <a:buAutoNum type="circleNumDbPlain"/>
            </a:pPr>
            <a:r>
              <a:rPr lang="ja-JP" altLang="en-US" sz="1400" kern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Meiryo UI" panose="020B0604030504040204" pitchFamily="50" charset="-128"/>
                <a:cs typeface="Times New Roman" panose="02020603050405020304" pitchFamily="18" charset="0"/>
              </a:rPr>
              <a:t>業務の可視化法とツールについて</a:t>
            </a:r>
            <a:endParaRPr lang="en-US" altLang="ja-JP" sz="1400" kern="100" dirty="0" smtClean="0">
              <a:solidFill>
                <a:schemeClr val="tx1">
                  <a:lumMod val="85000"/>
                  <a:lumOff val="15000"/>
                </a:schemeClr>
              </a:solidFill>
              <a:latin typeface="+mn-lt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lvl="1">
              <a:spcBef>
                <a:spcPts val="300"/>
              </a:spcBef>
              <a:spcAft>
                <a:spcPts val="0"/>
              </a:spcAft>
            </a:pPr>
            <a:endParaRPr lang="en-US" altLang="ja-JP" sz="1400" kern="100" dirty="0" smtClean="0">
              <a:solidFill>
                <a:schemeClr val="tx1">
                  <a:lumMod val="85000"/>
                  <a:lumOff val="15000"/>
                </a:schemeClr>
              </a:solidFill>
              <a:latin typeface="+mn-lt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lvl="1">
              <a:spcBef>
                <a:spcPts val="300"/>
              </a:spcBef>
              <a:spcAft>
                <a:spcPts val="0"/>
              </a:spcAft>
            </a:pPr>
            <a:endParaRPr lang="ja-JP" altLang="ja-JP" sz="1400" kern="100" dirty="0" smtClean="0">
              <a:solidFill>
                <a:schemeClr val="tx1">
                  <a:lumMod val="85000"/>
                  <a:lumOff val="15000"/>
                </a:schemeClr>
              </a:solidFill>
              <a:latin typeface="+mn-lt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lvl="0">
              <a:spcBef>
                <a:spcPts val="300"/>
              </a:spcBef>
              <a:spcAft>
                <a:spcPts val="0"/>
              </a:spcAft>
            </a:pPr>
            <a:r>
              <a:rPr lang="ja-JP" altLang="en-US" sz="1400" b="1" kern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Meiryo UI" panose="020B0604030504040204" pitchFamily="50" charset="-128"/>
                <a:cs typeface="Times New Roman" panose="02020603050405020304" pitchFamily="18" charset="0"/>
              </a:rPr>
              <a:t>２．デモンストレーション</a:t>
            </a:r>
            <a:endParaRPr lang="ja-JP" altLang="ja-JP" sz="1400" b="1" kern="100" dirty="0">
              <a:solidFill>
                <a:schemeClr val="tx1">
                  <a:lumMod val="85000"/>
                  <a:lumOff val="15000"/>
                </a:schemeClr>
              </a:solidFill>
              <a:latin typeface="+mn-lt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marL="742950" lvl="1" indent="-285750">
              <a:spcBef>
                <a:spcPts val="300"/>
              </a:spcBef>
              <a:spcAft>
                <a:spcPts val="0"/>
              </a:spcAft>
              <a:buFont typeface="+mj-ea"/>
              <a:buAutoNum type="circleNumDbPlain"/>
            </a:pPr>
            <a:r>
              <a:rPr lang="ja-JP" altLang="en-US" sz="1400" kern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Meiryo UI" panose="020B0604030504040204" pitchFamily="50" charset="-128"/>
                <a:cs typeface="Times New Roman" panose="02020603050405020304" pitchFamily="18" charset="0"/>
              </a:rPr>
              <a:t>業務可視化</a:t>
            </a:r>
            <a:endParaRPr lang="en-US" altLang="ja-JP" sz="1400" kern="100" dirty="0" smtClean="0">
              <a:solidFill>
                <a:schemeClr val="tx1">
                  <a:lumMod val="85000"/>
                  <a:lumOff val="15000"/>
                </a:schemeClr>
              </a:solidFill>
              <a:latin typeface="+mn-lt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marL="742950" lvl="1" indent="-285750">
              <a:spcBef>
                <a:spcPts val="300"/>
              </a:spcBef>
              <a:spcAft>
                <a:spcPts val="0"/>
              </a:spcAft>
              <a:buFont typeface="+mj-ea"/>
              <a:buAutoNum type="circleNumDbPlain"/>
            </a:pPr>
            <a:r>
              <a:rPr lang="ja-JP" altLang="en-US" sz="1400" kern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Meiryo UI" panose="020B0604030504040204" pitchFamily="50" charset="-128"/>
                <a:cs typeface="Times New Roman" panose="02020603050405020304" pitchFamily="18" charset="0"/>
              </a:rPr>
              <a:t>業務マニュアル　超便利！簡単！</a:t>
            </a:r>
            <a:endParaRPr lang="en-US" altLang="ja-JP" sz="1400" kern="100" dirty="0" smtClean="0">
              <a:solidFill>
                <a:schemeClr val="tx1">
                  <a:lumMod val="85000"/>
                  <a:lumOff val="15000"/>
                </a:schemeClr>
              </a:solidFill>
              <a:latin typeface="+mn-lt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lvl="1">
              <a:spcBef>
                <a:spcPts val="300"/>
              </a:spcBef>
              <a:spcAft>
                <a:spcPts val="0"/>
              </a:spcAft>
            </a:pPr>
            <a:r>
              <a:rPr lang="ja-JP" altLang="en-US" sz="1400" kern="1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Meiryo UI" panose="020B0604030504040204" pitchFamily="50" charset="-128"/>
                <a:cs typeface="Times New Roman" panose="02020603050405020304" pitchFamily="18" charset="0"/>
              </a:rPr>
              <a:t>　</a:t>
            </a:r>
            <a:r>
              <a:rPr lang="ja-JP" altLang="en-US" sz="1400" kern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Meiryo UI" panose="020B0604030504040204" pitchFamily="50" charset="-128"/>
                <a:cs typeface="Times New Roman" panose="02020603050405020304" pitchFamily="18" charset="0"/>
              </a:rPr>
              <a:t>　　　　　　　　　　　半自動</a:t>
            </a:r>
            <a:r>
              <a:rPr lang="ja-JP" altLang="en-US" sz="1400" kern="1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Meiryo UI" panose="020B0604030504040204" pitchFamily="50" charset="-128"/>
                <a:cs typeface="Times New Roman" panose="02020603050405020304" pitchFamily="18" charset="0"/>
              </a:rPr>
              <a:t>作成</a:t>
            </a:r>
            <a:r>
              <a:rPr lang="ja-JP" altLang="en-US" sz="1400" kern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Meiryo UI" panose="020B0604030504040204" pitchFamily="50" charset="-128"/>
                <a:cs typeface="Times New Roman" panose="02020603050405020304" pitchFamily="18" charset="0"/>
              </a:rPr>
              <a:t>　と　履歴管理について</a:t>
            </a:r>
            <a:endParaRPr lang="en-US" altLang="ja-JP" sz="1400" kern="100" dirty="0" smtClean="0">
              <a:solidFill>
                <a:schemeClr val="tx1">
                  <a:lumMod val="85000"/>
                  <a:lumOff val="15000"/>
                </a:schemeClr>
              </a:solidFill>
              <a:latin typeface="+mn-lt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marL="742950" lvl="1" indent="-285750">
              <a:spcBef>
                <a:spcPts val="300"/>
              </a:spcBef>
              <a:spcAft>
                <a:spcPts val="0"/>
              </a:spcAft>
              <a:buFont typeface="+mj-ea"/>
              <a:buAutoNum type="circleNumDbPlain"/>
            </a:pPr>
            <a:r>
              <a:rPr lang="ja-JP" altLang="en-US" sz="1400" kern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Meiryo UI" panose="020B0604030504040204" pitchFamily="50" charset="-128"/>
                <a:cs typeface="Times New Roman" panose="02020603050405020304" pitchFamily="18" charset="0"/>
              </a:rPr>
              <a:t>業務改善着眼アシスト　と　改善提案書作成～</a:t>
            </a:r>
            <a:endParaRPr lang="en-US" altLang="ja-JP" sz="1400" kern="100" dirty="0" smtClean="0">
              <a:solidFill>
                <a:schemeClr val="tx1">
                  <a:lumMod val="85000"/>
                  <a:lumOff val="15000"/>
                </a:schemeClr>
              </a:solidFill>
              <a:latin typeface="+mn-lt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lvl="1">
              <a:spcBef>
                <a:spcPts val="300"/>
              </a:spcBef>
              <a:spcAft>
                <a:spcPts val="0"/>
              </a:spcAft>
            </a:pPr>
            <a:r>
              <a:rPr lang="ja-JP" altLang="en-US" sz="1400" kern="1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Meiryo UI" panose="020B0604030504040204" pitchFamily="50" charset="-128"/>
                <a:cs typeface="Times New Roman" panose="02020603050405020304" pitchFamily="18" charset="0"/>
              </a:rPr>
              <a:t>　</a:t>
            </a:r>
            <a:r>
              <a:rPr lang="ja-JP" altLang="en-US" sz="1400" kern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Meiryo UI" panose="020B0604030504040204" pitchFamily="50" charset="-128"/>
                <a:cs typeface="Times New Roman" panose="02020603050405020304" pitchFamily="18" charset="0"/>
              </a:rPr>
              <a:t>　効率化実施の流れ</a:t>
            </a:r>
            <a:endParaRPr lang="en-US" altLang="ja-JP" sz="1400" kern="100" dirty="0" smtClean="0">
              <a:solidFill>
                <a:schemeClr val="tx1">
                  <a:lumMod val="85000"/>
                  <a:lumOff val="15000"/>
                </a:schemeClr>
              </a:solidFill>
              <a:latin typeface="+mn-lt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lvl="0">
              <a:spcBef>
                <a:spcPts val="300"/>
              </a:spcBef>
              <a:spcAft>
                <a:spcPts val="0"/>
              </a:spcAft>
            </a:pPr>
            <a:endParaRPr lang="ja-JP" altLang="ja-JP" sz="1400" b="1" kern="100" dirty="0">
              <a:solidFill>
                <a:schemeClr val="tx1">
                  <a:lumMod val="85000"/>
                  <a:lumOff val="15000"/>
                </a:schemeClr>
              </a:solidFill>
              <a:latin typeface="+mn-lt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lvl="1">
              <a:spcBef>
                <a:spcPts val="300"/>
              </a:spcBef>
              <a:spcAft>
                <a:spcPts val="0"/>
              </a:spcAft>
            </a:pPr>
            <a:r>
              <a:rPr lang="ja-JP" altLang="en-US" sz="1400" kern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Meiryo UI" panose="020B0604030504040204" pitchFamily="50" charset="-128"/>
                <a:cs typeface="Times New Roman" panose="02020603050405020304" pitchFamily="18" charset="0"/>
              </a:rPr>
              <a:t>　　</a:t>
            </a:r>
            <a:endParaRPr lang="en-US" altLang="ja-JP" sz="1400" kern="100" dirty="0" smtClean="0">
              <a:solidFill>
                <a:schemeClr val="tx1">
                  <a:lumMod val="85000"/>
                  <a:lumOff val="15000"/>
                </a:schemeClr>
              </a:solidFill>
              <a:latin typeface="+mn-lt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lvl="0">
              <a:spcBef>
                <a:spcPts val="300"/>
              </a:spcBef>
              <a:spcAft>
                <a:spcPts val="0"/>
              </a:spcAft>
            </a:pPr>
            <a:r>
              <a:rPr lang="ja-JP" altLang="en-US" sz="1400" b="1" kern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Meiryo UI" panose="020B0604030504040204" pitchFamily="50" charset="-128"/>
                <a:cs typeface="Times New Roman" panose="02020603050405020304" pitchFamily="18" charset="0"/>
              </a:rPr>
              <a:t>３．意見交換・質疑</a:t>
            </a:r>
            <a:endParaRPr lang="ja-JP" altLang="ja-JP" sz="1400" b="1" kern="100" dirty="0">
              <a:solidFill>
                <a:schemeClr val="tx1">
                  <a:lumMod val="85000"/>
                  <a:lumOff val="15000"/>
                </a:schemeClr>
              </a:solidFill>
              <a:latin typeface="+mn-lt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  <p:grpSp>
        <p:nvGrpSpPr>
          <p:cNvPr id="41" name="グループ化 40"/>
          <p:cNvGrpSpPr/>
          <p:nvPr/>
        </p:nvGrpSpPr>
        <p:grpSpPr>
          <a:xfrm>
            <a:off x="201594" y="6263283"/>
            <a:ext cx="2664370" cy="576787"/>
            <a:chOff x="-4204060" y="571780"/>
            <a:chExt cx="2664370" cy="576787"/>
          </a:xfrm>
        </p:grpSpPr>
        <p:sp>
          <p:nvSpPr>
            <p:cNvPr id="42" name="ホームベース 41"/>
            <p:cNvSpPr/>
            <p:nvPr/>
          </p:nvSpPr>
          <p:spPr>
            <a:xfrm>
              <a:off x="-3844010" y="572487"/>
              <a:ext cx="2069859" cy="575373"/>
            </a:xfrm>
            <a:prstGeom prst="homePlate">
              <a:avLst/>
            </a:prstGeom>
            <a:solidFill>
              <a:srgbClr val="EFCF00"/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b="1" dirty="0" smtClean="0">
                  <a:solidFill>
                    <a:schemeClr val="bg1"/>
                  </a:solidFill>
                  <a:ea typeface="Meiryo UI" panose="020B0604030504040204" pitchFamily="50" charset="-128"/>
                </a:rPr>
                <a:t>参加</a:t>
              </a:r>
              <a:r>
                <a:rPr lang="ja-JP" altLang="en-US" b="1" dirty="0">
                  <a:solidFill>
                    <a:schemeClr val="bg1"/>
                  </a:solidFill>
                  <a:ea typeface="Meiryo UI" panose="020B0604030504040204" pitchFamily="50" charset="-128"/>
                </a:rPr>
                <a:t>方法</a:t>
              </a:r>
            </a:p>
          </p:txBody>
        </p:sp>
        <p:sp>
          <p:nvSpPr>
            <p:cNvPr id="43" name="フローチャート: 論理積ゲート 42"/>
            <p:cNvSpPr/>
            <p:nvPr/>
          </p:nvSpPr>
          <p:spPr>
            <a:xfrm>
              <a:off x="-2115770" y="572487"/>
              <a:ext cx="576080" cy="576080"/>
            </a:xfrm>
            <a:prstGeom prst="flowChartDelay">
              <a:avLst/>
            </a:prstGeom>
            <a:solidFill>
              <a:srgbClr val="EFC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4" name="フローチャート: 論理積ゲート 43"/>
            <p:cNvSpPr/>
            <p:nvPr/>
          </p:nvSpPr>
          <p:spPr>
            <a:xfrm rot="10800000">
              <a:off x="-4204060" y="571780"/>
              <a:ext cx="576080" cy="576080"/>
            </a:xfrm>
            <a:prstGeom prst="flowChartDelay">
              <a:avLst/>
            </a:prstGeom>
            <a:solidFill>
              <a:srgbClr val="EFC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1424669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デザインの設定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kumimoji="1" sz="1400" dirty="0">
            <a:latin typeface="Meiryo UI" panose="020B0604030504040204" pitchFamily="50" charset="-128"/>
            <a:ea typeface="Meiryo UI" panose="020B0604030504040204" pitchFamily="50" charset="-128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13037</TotalTime>
  <Words>438</Words>
  <Application>Microsoft Office PowerPoint</Application>
  <PresentationFormat>A4 210 x 297 mm</PresentationFormat>
  <Paragraphs>90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0" baseType="lpstr">
      <vt:lpstr>Meiryo UI</vt:lpstr>
      <vt:lpstr>ＭＳ Ｐゴシック</vt:lpstr>
      <vt:lpstr>ＭＳ Ｐ明朝</vt:lpstr>
      <vt:lpstr>游ゴシック</vt:lpstr>
      <vt:lpstr>游ゴシック Light</vt:lpstr>
      <vt:lpstr>Arial</vt:lpstr>
      <vt:lpstr>Times New Roman</vt:lpstr>
      <vt:lpstr>デザインの設定</vt:lpstr>
      <vt:lpstr>PowerPoint プレゼンテーション</vt:lpstr>
      <vt:lpstr>PowerPoint プレゼンテーション</vt:lpstr>
    </vt:vector>
  </TitlesOfParts>
  <Company>BCon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㈱ビジネスコンサルタント</dc:creator>
  <cp:lastModifiedBy>石橋 弘規</cp:lastModifiedBy>
  <cp:revision>1297</cp:revision>
  <cp:lastPrinted>2021-04-15T03:28:29Z</cp:lastPrinted>
  <dcterms:created xsi:type="dcterms:W3CDTF">2011-11-17T08:41:00Z</dcterms:created>
  <dcterms:modified xsi:type="dcterms:W3CDTF">2023-08-16T08:33:58Z</dcterms:modified>
</cp:coreProperties>
</file>