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4"/>
  </p:notesMasterIdLst>
  <p:sldIdLst>
    <p:sldId id="259" r:id="rId2"/>
    <p:sldId id="260"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varScale="1">
        <p:scale>
          <a:sx n="63" d="100"/>
          <a:sy n="63" d="100"/>
        </p:scale>
        <p:origin x="2290"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3D6E3B-333D-4883-B26D-CD4468AAF028}" type="datetimeFigureOut">
              <a:rPr kumimoji="1" lang="ja-JP" altLang="en-US" smtClean="0"/>
              <a:t>2023/8/18</a:t>
            </a:fld>
            <a:endParaRPr kumimoji="1" lang="ja-JP" altLang="en-US"/>
          </a:p>
        </p:txBody>
      </p:sp>
      <p:sp>
        <p:nvSpPr>
          <p:cNvPr id="4" name="スライド イメージ プレースホルダー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2020C9-01B7-45C6-ACC0-27E19F555556}" type="slidenum">
              <a:rPr kumimoji="1" lang="ja-JP" altLang="en-US" smtClean="0"/>
              <a:t>‹#›</a:t>
            </a:fld>
            <a:endParaRPr kumimoji="1" lang="ja-JP" altLang="en-US"/>
          </a:p>
        </p:txBody>
      </p:sp>
    </p:spTree>
    <p:extLst>
      <p:ext uri="{BB962C8B-B14F-4D97-AF65-F5344CB8AC3E}">
        <p14:creationId xmlns:p14="http://schemas.microsoft.com/office/powerpoint/2010/main" val="2242373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kumimoji="1" lang="ja-JP" altLang="en-US" smtClean="0"/>
              <a:t>専門学校の人材開発支援企業　株式会社ビーコンラーニングサービス　主催</a:t>
            </a:r>
            <a:endParaRPr kumimoji="1" lang="ja-JP" altLang="en-US"/>
          </a:p>
        </p:txBody>
      </p:sp>
    </p:spTree>
    <p:extLst>
      <p:ext uri="{BB962C8B-B14F-4D97-AF65-F5344CB8AC3E}">
        <p14:creationId xmlns:p14="http://schemas.microsoft.com/office/powerpoint/2010/main" val="2154188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FC64D41-BD06-4683-8FAB-6D3E1275073E}" type="datetimeFigureOut">
              <a:rPr kumimoji="1" lang="ja-JP" altLang="en-US" smtClean="0"/>
              <a:t>2023/8/18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2133657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FC64D41-BD06-4683-8FAB-6D3E1275073E}" type="datetimeFigureOut">
              <a:rPr kumimoji="1" lang="ja-JP" altLang="en-US" smtClean="0"/>
              <a:t>2023/8/18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1096159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FC64D41-BD06-4683-8FAB-6D3E1275073E}" type="datetimeFigureOut">
              <a:rPr kumimoji="1" lang="ja-JP" altLang="en-US" smtClean="0"/>
              <a:t>2023/8/18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972198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FC64D41-BD06-4683-8FAB-6D3E1275073E}" type="datetimeFigureOut">
              <a:rPr kumimoji="1" lang="ja-JP" altLang="en-US" smtClean="0"/>
              <a:t>2023/8/18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1487728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FC64D41-BD06-4683-8FAB-6D3E1275073E}" type="datetimeFigureOut">
              <a:rPr kumimoji="1" lang="ja-JP" altLang="en-US" smtClean="0"/>
              <a:t>2023/8/18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224453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FC64D41-BD06-4683-8FAB-6D3E1275073E}" type="datetimeFigureOut">
              <a:rPr kumimoji="1" lang="ja-JP" altLang="en-US" smtClean="0"/>
              <a:t>2023/8/18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2328958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FC64D41-BD06-4683-8FAB-6D3E1275073E}" type="datetimeFigureOut">
              <a:rPr kumimoji="1" lang="ja-JP" altLang="en-US" smtClean="0"/>
              <a:t>2023/8/18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3494156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FC64D41-BD06-4683-8FAB-6D3E1275073E}" type="datetimeFigureOut">
              <a:rPr kumimoji="1" lang="ja-JP" altLang="en-US" smtClean="0"/>
              <a:t>2023/8/18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4286425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C64D41-BD06-4683-8FAB-6D3E1275073E}" type="datetimeFigureOut">
              <a:rPr kumimoji="1" lang="ja-JP" altLang="en-US" smtClean="0"/>
              <a:t>2023/8/18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1710323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FC64D41-BD06-4683-8FAB-6D3E1275073E}" type="datetimeFigureOut">
              <a:rPr kumimoji="1" lang="ja-JP" altLang="en-US" smtClean="0"/>
              <a:t>2023/8/18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3088749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FC64D41-BD06-4683-8FAB-6D3E1275073E}" type="datetimeFigureOut">
              <a:rPr kumimoji="1" lang="ja-JP" altLang="en-US" smtClean="0"/>
              <a:t>2023/8/18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754798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FC64D41-BD06-4683-8FAB-6D3E1275073E}" type="datetimeFigureOut">
              <a:rPr kumimoji="1" lang="ja-JP" altLang="en-US" smtClean="0"/>
              <a:t>2023/8/18</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9125386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図 1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79021" y="6919175"/>
            <a:ext cx="269805" cy="418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正方形/長方形 22"/>
          <p:cNvSpPr/>
          <p:nvPr/>
        </p:nvSpPr>
        <p:spPr>
          <a:xfrm>
            <a:off x="3557381" y="5575420"/>
            <a:ext cx="3146056" cy="437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n-ea"/>
            </a:endParaRPr>
          </a:p>
        </p:txBody>
      </p:sp>
      <p:graphicFrame>
        <p:nvGraphicFramePr>
          <p:cNvPr id="299449" name="Group 441"/>
          <p:cNvGraphicFramePr>
            <a:graphicFrameLocks noGrp="1"/>
          </p:cNvGraphicFramePr>
          <p:nvPr>
            <p:extLst/>
          </p:nvPr>
        </p:nvGraphicFramePr>
        <p:xfrm>
          <a:off x="224205" y="1532953"/>
          <a:ext cx="6479232" cy="1506721"/>
        </p:xfrm>
        <a:graphic>
          <a:graphicData uri="http://schemas.openxmlformats.org/drawingml/2006/table">
            <a:tbl>
              <a:tblPr/>
              <a:tblGrid>
                <a:gridCol w="399894">
                  <a:extLst>
                    <a:ext uri="{9D8B030D-6E8A-4147-A177-3AD203B41FA5}">
                      <a16:colId xmlns:a16="http://schemas.microsoft.com/office/drawing/2014/main" val="20000"/>
                    </a:ext>
                  </a:extLst>
                </a:gridCol>
                <a:gridCol w="3052067">
                  <a:extLst>
                    <a:ext uri="{9D8B030D-6E8A-4147-A177-3AD203B41FA5}">
                      <a16:colId xmlns:a16="http://schemas.microsoft.com/office/drawing/2014/main" val="20001"/>
                    </a:ext>
                  </a:extLst>
                </a:gridCol>
                <a:gridCol w="3027271">
                  <a:extLst>
                    <a:ext uri="{9D8B030D-6E8A-4147-A177-3AD203B41FA5}">
                      <a16:colId xmlns:a16="http://schemas.microsoft.com/office/drawing/2014/main" val="20002"/>
                    </a:ext>
                  </a:extLst>
                </a:gridCol>
              </a:tblGrid>
              <a:tr h="365559">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貴組織・団体名</a:t>
                      </a:r>
                    </a:p>
                  </a:txBody>
                  <a:tcPr marT="42210" marB="422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91314">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所在地　　（〒　　　　　　　　　　　　　）</a:t>
                      </a:r>
                    </a:p>
                  </a:txBody>
                  <a:tcPr marT="42210" marB="422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360000">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ご担当者</a:t>
                      </a:r>
                    </a:p>
                  </a:txBody>
                  <a:tcPr marT="42210" marB="4221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ふりがな</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お名前</a:t>
                      </a:r>
                    </a:p>
                  </a:txBody>
                  <a:tcPr marT="42210" marB="422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部門・役職</a:t>
                      </a:r>
                    </a:p>
                  </a:txBody>
                  <a:tcPr marT="42210" marB="422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9848">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ＴＥＬ：</a:t>
                      </a:r>
                    </a:p>
                  </a:txBody>
                  <a:tcPr marT="42210" marB="422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ＭＡＩＬ：</a:t>
                      </a:r>
                    </a:p>
                  </a:txBody>
                  <a:tcPr marT="42210" marB="422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99570" name="Group 562"/>
          <p:cNvGraphicFramePr>
            <a:graphicFrameLocks noGrp="1"/>
          </p:cNvGraphicFramePr>
          <p:nvPr>
            <p:extLst/>
          </p:nvPr>
        </p:nvGraphicFramePr>
        <p:xfrm>
          <a:off x="224050" y="3792157"/>
          <a:ext cx="6476067" cy="1656804"/>
        </p:xfrm>
        <a:graphic>
          <a:graphicData uri="http://schemas.openxmlformats.org/drawingml/2006/table">
            <a:tbl>
              <a:tblPr/>
              <a:tblGrid>
                <a:gridCol w="320920">
                  <a:extLst>
                    <a:ext uri="{9D8B030D-6E8A-4147-A177-3AD203B41FA5}">
                      <a16:colId xmlns:a16="http://schemas.microsoft.com/office/drawing/2014/main" val="20000"/>
                    </a:ext>
                  </a:extLst>
                </a:gridCol>
                <a:gridCol w="1623297">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1416624">
                  <a:extLst>
                    <a:ext uri="{9D8B030D-6E8A-4147-A177-3AD203B41FA5}">
                      <a16:colId xmlns:a16="http://schemas.microsoft.com/office/drawing/2014/main" val="20003"/>
                    </a:ext>
                  </a:extLst>
                </a:gridCol>
                <a:gridCol w="1891090">
                  <a:extLst>
                    <a:ext uri="{9D8B030D-6E8A-4147-A177-3AD203B41FA5}">
                      <a16:colId xmlns:a16="http://schemas.microsoft.com/office/drawing/2014/main" val="1186467911"/>
                    </a:ext>
                  </a:extLst>
                </a:gridCol>
              </a:tblGrid>
              <a:tr h="225070">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n-ea"/>
                          <a:ea typeface="+mn-ea"/>
                        </a:rPr>
                        <a:t>ご参加者欄　</a:t>
                      </a:r>
                      <a:r>
                        <a:rPr kumimoji="1" lang="en-US" altLang="ja-JP" sz="900" b="0" i="0" u="none" strike="noStrike" cap="none" normalizeH="0" baseline="0" dirty="0" smtClean="0">
                          <a:ln>
                            <a:noFill/>
                          </a:ln>
                          <a:solidFill>
                            <a:schemeClr val="tx1"/>
                          </a:solidFill>
                          <a:effectLst/>
                          <a:latin typeface="+mn-ea"/>
                          <a:ea typeface="+mn-ea"/>
                        </a:rPr>
                        <a:t>※</a:t>
                      </a:r>
                      <a:r>
                        <a:rPr kumimoji="1" lang="ja-JP" altLang="en-US" sz="900" b="0" i="0" u="none" strike="noStrike" cap="none" normalizeH="0" baseline="0" dirty="0" smtClean="0">
                          <a:ln>
                            <a:noFill/>
                          </a:ln>
                          <a:solidFill>
                            <a:schemeClr val="tx1"/>
                          </a:solidFill>
                          <a:effectLst/>
                          <a:latin typeface="+mn-ea"/>
                          <a:ea typeface="+mn-ea"/>
                        </a:rPr>
                        <a:t>上記以外の方がご参加される場合、ご記入をお願いします。</a:t>
                      </a: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507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n-ea"/>
                          <a:ea typeface="+mn-ea"/>
                        </a:rPr>
                        <a:t>組織名</a:t>
                      </a:r>
                    </a:p>
                  </a:txBody>
                  <a:tcPr marT="42197" marB="421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n-ea"/>
                          <a:ea typeface="+mn-ea"/>
                        </a:rPr>
                        <a:t>部門・役職</a:t>
                      </a:r>
                    </a:p>
                  </a:txBody>
                  <a:tcPr marT="42197" marB="421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n-ea"/>
                          <a:ea typeface="+mn-ea"/>
                        </a:rPr>
                        <a:t>名前</a:t>
                      </a:r>
                    </a:p>
                  </a:txBody>
                  <a:tcPr marT="42197" marB="421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n-ea"/>
                          <a:ea typeface="+mn-ea"/>
                        </a:rPr>
                        <a:t>メールアドレス</a:t>
                      </a:r>
                      <a:endParaRPr kumimoji="1" lang="en-US" altLang="ja-JP" sz="700" b="0" i="0" u="none" strike="noStrike" cap="none" normalizeH="0" baseline="0" dirty="0" smtClean="0">
                        <a:ln>
                          <a:noFill/>
                        </a:ln>
                        <a:solidFill>
                          <a:schemeClr val="tx1"/>
                        </a:solidFill>
                        <a:effectLst/>
                        <a:latin typeface="+mn-ea"/>
                        <a:ea typeface="+mn-ea"/>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chemeClr val="tx1"/>
                          </a:solidFill>
                          <a:effectLst/>
                          <a:latin typeface="+mn-ea"/>
                          <a:ea typeface="+mn-ea"/>
                        </a:rPr>
                        <a:t>※</a:t>
                      </a:r>
                      <a:r>
                        <a:rPr kumimoji="1" lang="ja-JP" altLang="en-US" sz="600" b="0" i="0" u="none" strike="noStrike" cap="none" normalizeH="0" baseline="0" dirty="0" smtClean="0">
                          <a:ln>
                            <a:noFill/>
                          </a:ln>
                          <a:solidFill>
                            <a:schemeClr val="tx1"/>
                          </a:solidFill>
                          <a:effectLst/>
                          <a:latin typeface="+mn-ea"/>
                          <a:ea typeface="+mn-ea"/>
                        </a:rPr>
                        <a:t>開催要項をご参加様に送付する場合はご記入ください。</a:t>
                      </a:r>
                    </a:p>
                  </a:txBody>
                  <a:tcPr marT="42197" marB="421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1"/>
                  </a:ext>
                </a:extLst>
              </a:tr>
              <a:tr h="33198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n-ea"/>
                          <a:ea typeface="+mn-ea"/>
                        </a:rPr>
                        <a:t>１</a:t>
                      </a:r>
                    </a:p>
                  </a:txBody>
                  <a:tcPr marT="42197" marB="421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351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n-ea"/>
                          <a:ea typeface="+mn-ea"/>
                        </a:rPr>
                        <a:t>２</a:t>
                      </a:r>
                    </a:p>
                  </a:txBody>
                  <a:tcPr marT="42197" marB="421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399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n-ea"/>
                          <a:ea typeface="+mn-ea"/>
                        </a:rPr>
                        <a:t>３</a:t>
                      </a:r>
                    </a:p>
                  </a:txBody>
                  <a:tcPr marT="42197" marB="421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9" name="グループ化 8"/>
          <p:cNvGrpSpPr/>
          <p:nvPr/>
        </p:nvGrpSpPr>
        <p:grpSpPr>
          <a:xfrm>
            <a:off x="204684" y="124616"/>
            <a:ext cx="6498753" cy="792220"/>
            <a:chOff x="188640" y="461007"/>
            <a:chExt cx="6504261" cy="667789"/>
          </a:xfrm>
        </p:grpSpPr>
        <p:sp>
          <p:nvSpPr>
            <p:cNvPr id="8" name="正方形/長方形 7"/>
            <p:cNvSpPr/>
            <p:nvPr/>
          </p:nvSpPr>
          <p:spPr>
            <a:xfrm>
              <a:off x="188640" y="462985"/>
              <a:ext cx="6504261" cy="29868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6" name="Rectangle 564"/>
            <p:cNvSpPr>
              <a:spLocks noChangeArrowheads="1"/>
            </p:cNvSpPr>
            <p:nvPr/>
          </p:nvSpPr>
          <p:spPr bwMode="auto">
            <a:xfrm>
              <a:off x="188640" y="461007"/>
              <a:ext cx="6496027" cy="667789"/>
            </a:xfrm>
            <a:prstGeom prst="rect">
              <a:avLst/>
            </a:prstGeom>
            <a:noFill/>
            <a:ln w="12700" cmpd="dbl">
              <a:solidFill>
                <a:schemeClr val="tx1"/>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tIns="0" anchor="t" anchorCtr="0"/>
            <a:lstStyle>
              <a:lvl1pPr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lvl="0" algn="ctr">
                <a:lnSpc>
                  <a:spcPct val="150000"/>
                </a:lnSpc>
              </a:pPr>
              <a:r>
                <a:rPr lang="ja-JP" altLang="en-US" sz="1600" b="1" dirty="0" smtClean="0">
                  <a:solidFill>
                    <a:prstClr val="black"/>
                  </a:solidFill>
                  <a:latin typeface="+mn-ea"/>
                  <a:ea typeface="+mn-ea"/>
                </a:rPr>
                <a:t>お申込み</a:t>
              </a:r>
              <a:endParaRPr lang="en-US" altLang="ja-JP" sz="1600" b="1" dirty="0" smtClean="0">
                <a:solidFill>
                  <a:prstClr val="black"/>
                </a:solidFill>
                <a:latin typeface="+mn-ea"/>
                <a:ea typeface="+mn-ea"/>
              </a:endParaRPr>
            </a:p>
            <a:p>
              <a:pPr algn="ctr">
                <a:lnSpc>
                  <a:spcPct val="150000"/>
                </a:lnSpc>
              </a:pPr>
              <a:r>
                <a:rPr lang="en-US" altLang="ja-JP" sz="1600" b="1" dirty="0" smtClean="0">
                  <a:solidFill>
                    <a:prstClr val="black"/>
                  </a:solidFill>
                  <a:latin typeface="+mn-ea"/>
                  <a:ea typeface="+mn-ea"/>
                </a:rPr>
                <a:t>【FAX】   03-6231-1677</a:t>
              </a:r>
              <a:endParaRPr lang="ja-JP" altLang="en-US" sz="1400" dirty="0">
                <a:latin typeface="+mn-ea"/>
                <a:ea typeface="+mn-ea"/>
              </a:endParaRPr>
            </a:p>
            <a:p>
              <a:pPr lvl="0" algn="ctr">
                <a:lnSpc>
                  <a:spcPct val="150000"/>
                </a:lnSpc>
              </a:pPr>
              <a:r>
                <a:rPr lang="ja-JP" altLang="en-US" sz="1400" dirty="0" smtClean="0">
                  <a:solidFill>
                    <a:prstClr val="black"/>
                  </a:solidFill>
                  <a:latin typeface="+mn-ea"/>
                  <a:ea typeface="+mn-ea"/>
                </a:rPr>
                <a:t>　　</a:t>
              </a:r>
              <a:endParaRPr lang="en-US" altLang="ja-JP" sz="1400" dirty="0" smtClean="0">
                <a:solidFill>
                  <a:prstClr val="black"/>
                </a:solidFill>
                <a:latin typeface="+mn-ea"/>
                <a:ea typeface="+mn-ea"/>
              </a:endParaRPr>
            </a:p>
          </p:txBody>
        </p:sp>
      </p:grpSp>
      <p:sp>
        <p:nvSpPr>
          <p:cNvPr id="47" name="Rectangle 27"/>
          <p:cNvSpPr>
            <a:spLocks noChangeArrowheads="1"/>
          </p:cNvSpPr>
          <p:nvPr/>
        </p:nvSpPr>
        <p:spPr bwMode="auto">
          <a:xfrm>
            <a:off x="3565375" y="5689673"/>
            <a:ext cx="313031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algn="ctr" eaLnBrk="1" hangingPunct="1"/>
            <a:r>
              <a:rPr lang="ja-JP" altLang="en-US" sz="1400" b="1" dirty="0">
                <a:solidFill>
                  <a:srgbClr val="000000"/>
                </a:solidFill>
                <a:latin typeface="+mn-ea"/>
                <a:ea typeface="+mn-ea"/>
              </a:rPr>
              <a:t>参</a:t>
            </a:r>
            <a:r>
              <a:rPr lang="ja-JP" altLang="en-US" sz="1400" b="1" dirty="0" smtClean="0">
                <a:solidFill>
                  <a:srgbClr val="000000"/>
                </a:solidFill>
                <a:latin typeface="+mn-ea"/>
                <a:ea typeface="+mn-ea"/>
              </a:rPr>
              <a:t>加にあたって</a:t>
            </a:r>
            <a:r>
              <a:rPr lang="ja-JP" altLang="en-US" sz="1400" b="1" dirty="0">
                <a:solidFill>
                  <a:srgbClr val="000000"/>
                </a:solidFill>
                <a:latin typeface="+mn-ea"/>
                <a:ea typeface="+mn-ea"/>
              </a:rPr>
              <a:t>準備</a:t>
            </a:r>
            <a:r>
              <a:rPr lang="ja-JP" altLang="en-US" sz="1400" b="1" dirty="0" smtClean="0">
                <a:solidFill>
                  <a:srgbClr val="000000"/>
                </a:solidFill>
                <a:latin typeface="+mn-ea"/>
                <a:ea typeface="+mn-ea"/>
              </a:rPr>
              <a:t>いただきたいもの</a:t>
            </a:r>
            <a:endParaRPr lang="en-US" altLang="ja-JP" sz="1400" b="1" dirty="0" smtClean="0">
              <a:solidFill>
                <a:srgbClr val="000000"/>
              </a:solidFill>
              <a:latin typeface="+mn-ea"/>
              <a:ea typeface="+mn-ea"/>
            </a:endParaRPr>
          </a:p>
        </p:txBody>
      </p:sp>
      <p:sp>
        <p:nvSpPr>
          <p:cNvPr id="20" name="Rectangle 28"/>
          <p:cNvSpPr>
            <a:spLocks noChangeArrowheads="1"/>
          </p:cNvSpPr>
          <p:nvPr/>
        </p:nvSpPr>
        <p:spPr bwMode="auto">
          <a:xfrm>
            <a:off x="4414595" y="8165406"/>
            <a:ext cx="7056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eaLnBrk="1" hangingPunct="1"/>
            <a:r>
              <a:rPr lang="en-US" altLang="ja-JP" sz="800" dirty="0">
                <a:solidFill>
                  <a:srgbClr val="000000"/>
                </a:solidFill>
                <a:latin typeface="+mn-ea"/>
                <a:ea typeface="+mn-ea"/>
              </a:rPr>
              <a:t> </a:t>
            </a:r>
            <a:endParaRPr lang="en-US" altLang="ja-JP" sz="800" dirty="0">
              <a:solidFill>
                <a:prstClr val="black"/>
              </a:solidFill>
              <a:latin typeface="+mn-ea"/>
              <a:ea typeface="+mn-ea"/>
            </a:endParaRPr>
          </a:p>
        </p:txBody>
      </p:sp>
      <p:sp>
        <p:nvSpPr>
          <p:cNvPr id="25" name="テキスト ボックス 24"/>
          <p:cNvSpPr txBox="1"/>
          <p:nvPr/>
        </p:nvSpPr>
        <p:spPr>
          <a:xfrm>
            <a:off x="3576710" y="6027051"/>
            <a:ext cx="3107399" cy="2831544"/>
          </a:xfrm>
          <a:prstGeom prst="rect">
            <a:avLst/>
          </a:prstGeom>
          <a:noFill/>
          <a:ln>
            <a:noFill/>
          </a:ln>
        </p:spPr>
        <p:txBody>
          <a:bodyPr wrap="square" lIns="0" tIns="0" rIns="0" bIns="0" rtlCol="0">
            <a:spAutoFit/>
          </a:bodyPr>
          <a:lstStyle/>
          <a:p>
            <a:r>
              <a:rPr lang="ja-JP" altLang="en-US" sz="800" dirty="0" smtClean="0">
                <a:latin typeface="+mn-ea"/>
              </a:rPr>
              <a:t>◆参加にあたって準備いただきたいもの</a:t>
            </a:r>
            <a:endParaRPr lang="en-US" altLang="ja-JP" sz="800" dirty="0" smtClean="0">
              <a:latin typeface="+mn-ea"/>
            </a:endParaRPr>
          </a:p>
          <a:p>
            <a:r>
              <a:rPr lang="ja-JP" altLang="en-US" sz="800" dirty="0">
                <a:latin typeface="+mn-ea"/>
              </a:rPr>
              <a:t>　</a:t>
            </a:r>
            <a:r>
              <a:rPr lang="ja-JP" altLang="en-US" sz="800" dirty="0" smtClean="0">
                <a:latin typeface="+mn-ea"/>
              </a:rPr>
              <a:t>①</a:t>
            </a:r>
            <a:r>
              <a:rPr lang="en-US" altLang="ja-JP" sz="800" dirty="0" smtClean="0">
                <a:latin typeface="+mn-ea"/>
              </a:rPr>
              <a:t>Zoom</a:t>
            </a:r>
            <a:r>
              <a:rPr lang="ja-JP" altLang="en-US" sz="800" dirty="0" smtClean="0">
                <a:latin typeface="+mn-ea"/>
              </a:rPr>
              <a:t>に参加するためのデバイス（下記のいずれかは必須）</a:t>
            </a:r>
            <a:endParaRPr lang="en-US" altLang="ja-JP" sz="800" dirty="0" smtClean="0">
              <a:latin typeface="+mn-ea"/>
            </a:endParaRPr>
          </a:p>
          <a:p>
            <a:r>
              <a:rPr kumimoji="1" lang="ja-JP" altLang="en-US" sz="800" dirty="0">
                <a:latin typeface="+mn-ea"/>
              </a:rPr>
              <a:t>　</a:t>
            </a:r>
            <a:r>
              <a:rPr kumimoji="1" lang="ja-JP" altLang="en-US" sz="800" dirty="0" smtClean="0">
                <a:latin typeface="+mn-ea"/>
              </a:rPr>
              <a:t>（</a:t>
            </a:r>
            <a:r>
              <a:rPr kumimoji="1" lang="en-US" altLang="ja-JP" sz="800" dirty="0" smtClean="0">
                <a:latin typeface="+mn-ea"/>
              </a:rPr>
              <a:t>1</a:t>
            </a:r>
            <a:r>
              <a:rPr kumimoji="1" lang="ja-JP" altLang="en-US" sz="800" dirty="0" smtClean="0">
                <a:latin typeface="+mn-ea"/>
              </a:rPr>
              <a:t>）パソコン（ノート型パソコンが望ましい）</a:t>
            </a:r>
            <a:endParaRPr kumimoji="1" lang="en-US" altLang="ja-JP" sz="800" dirty="0" smtClean="0">
              <a:latin typeface="+mn-ea"/>
            </a:endParaRPr>
          </a:p>
          <a:p>
            <a:r>
              <a:rPr lang="ja-JP" altLang="en-US" sz="800" dirty="0">
                <a:latin typeface="+mn-ea"/>
              </a:rPr>
              <a:t>　</a:t>
            </a:r>
            <a:r>
              <a:rPr lang="ja-JP" altLang="en-US" sz="800" dirty="0" smtClean="0">
                <a:latin typeface="+mn-ea"/>
              </a:rPr>
              <a:t>　</a:t>
            </a:r>
            <a:r>
              <a:rPr lang="en-US" altLang="ja-JP" sz="800" dirty="0" smtClean="0">
                <a:latin typeface="+mn-ea"/>
              </a:rPr>
              <a:t>※</a:t>
            </a:r>
            <a:r>
              <a:rPr lang="ja-JP" altLang="en-US" sz="800" dirty="0" smtClean="0">
                <a:latin typeface="+mn-ea"/>
              </a:rPr>
              <a:t>職場での会議室利用やご自宅など、周囲を気にせず集中</a:t>
            </a:r>
            <a:endParaRPr lang="en-US" altLang="ja-JP" sz="800" dirty="0" smtClean="0">
              <a:latin typeface="+mn-ea"/>
            </a:endParaRPr>
          </a:p>
          <a:p>
            <a:r>
              <a:rPr lang="ja-JP" altLang="en-US" sz="800" dirty="0">
                <a:latin typeface="+mn-ea"/>
              </a:rPr>
              <a:t>　</a:t>
            </a:r>
            <a:r>
              <a:rPr lang="ja-JP" altLang="en-US" sz="800" dirty="0" smtClean="0">
                <a:latin typeface="+mn-ea"/>
              </a:rPr>
              <a:t>　　するために、場所を移動できるノート型パソコンが望ましい</a:t>
            </a:r>
            <a:endParaRPr lang="en-US" altLang="ja-JP" sz="800" dirty="0" smtClean="0">
              <a:latin typeface="+mn-ea"/>
            </a:endParaRPr>
          </a:p>
          <a:p>
            <a:r>
              <a:rPr lang="ja-JP" altLang="en-US" sz="800" dirty="0">
                <a:latin typeface="+mn-ea"/>
              </a:rPr>
              <a:t>　</a:t>
            </a:r>
            <a:r>
              <a:rPr lang="ja-JP" altLang="en-US" sz="800" dirty="0" smtClean="0">
                <a:latin typeface="+mn-ea"/>
              </a:rPr>
              <a:t>　　です。</a:t>
            </a:r>
            <a:endParaRPr lang="en-US" altLang="ja-JP" sz="800" dirty="0">
              <a:latin typeface="+mn-ea"/>
            </a:endParaRPr>
          </a:p>
          <a:p>
            <a:r>
              <a:rPr kumimoji="1" lang="ja-JP" altLang="en-US" sz="800" dirty="0" smtClean="0">
                <a:latin typeface="+mn-ea"/>
              </a:rPr>
              <a:t>　　</a:t>
            </a:r>
            <a:r>
              <a:rPr kumimoji="1" lang="en-US" altLang="ja-JP" sz="800" dirty="0" smtClean="0">
                <a:latin typeface="+mn-ea"/>
              </a:rPr>
              <a:t>※</a:t>
            </a:r>
            <a:r>
              <a:rPr kumimoji="1" lang="ja-JP" altLang="en-US" sz="800" u="sng" dirty="0" smtClean="0">
                <a:latin typeface="+mn-ea"/>
              </a:rPr>
              <a:t>パソコンは、</a:t>
            </a:r>
            <a:r>
              <a:rPr kumimoji="1" lang="ja-JP" altLang="en-US" sz="800" b="1" u="sng" dirty="0" smtClean="0">
                <a:latin typeface="+mn-ea"/>
              </a:rPr>
              <a:t>カメラ内臓</a:t>
            </a:r>
            <a:r>
              <a:rPr kumimoji="1" lang="ja-JP" altLang="en-US" sz="800" u="sng" dirty="0" smtClean="0">
                <a:latin typeface="+mn-ea"/>
              </a:rPr>
              <a:t>のもの、もしくは</a:t>
            </a:r>
            <a:r>
              <a:rPr kumimoji="1" lang="ja-JP" altLang="en-US" sz="800" b="1" u="sng" dirty="0" smtClean="0">
                <a:latin typeface="+mn-ea"/>
              </a:rPr>
              <a:t>外付けのカメラ</a:t>
            </a:r>
            <a:r>
              <a:rPr lang="ja-JP" altLang="en-US" sz="800" dirty="0" smtClean="0">
                <a:latin typeface="+mn-ea"/>
              </a:rPr>
              <a:t>を</a:t>
            </a:r>
            <a:endParaRPr lang="en-US" altLang="ja-JP" sz="800" dirty="0" smtClean="0">
              <a:latin typeface="+mn-ea"/>
            </a:endParaRPr>
          </a:p>
          <a:p>
            <a:r>
              <a:rPr lang="ja-JP" altLang="en-US" sz="800" dirty="0">
                <a:latin typeface="+mn-ea"/>
              </a:rPr>
              <a:t>　</a:t>
            </a:r>
            <a:r>
              <a:rPr lang="ja-JP" altLang="en-US" sz="800" dirty="0" smtClean="0">
                <a:latin typeface="+mn-ea"/>
              </a:rPr>
              <a:t>　　ご用意ください。</a:t>
            </a:r>
            <a:r>
              <a:rPr lang="ja-JP" altLang="en-US" sz="800" dirty="0">
                <a:latin typeface="+mn-ea"/>
              </a:rPr>
              <a:t>　</a:t>
            </a:r>
            <a:r>
              <a:rPr lang="ja-JP" altLang="en-US" sz="800" dirty="0" smtClean="0">
                <a:latin typeface="+mn-ea"/>
              </a:rPr>
              <a:t>　　　　</a:t>
            </a:r>
            <a:endParaRPr lang="en-US" altLang="ja-JP" sz="800" dirty="0" smtClean="0">
              <a:latin typeface="+mn-ea"/>
            </a:endParaRPr>
          </a:p>
          <a:p>
            <a:r>
              <a:rPr lang="ja-JP" altLang="en-US" sz="800" dirty="0">
                <a:latin typeface="+mn-ea"/>
              </a:rPr>
              <a:t>　</a:t>
            </a:r>
            <a:r>
              <a:rPr lang="ja-JP" altLang="en-US" sz="800" dirty="0" smtClean="0">
                <a:latin typeface="+mn-ea"/>
              </a:rPr>
              <a:t>（</a:t>
            </a:r>
            <a:r>
              <a:rPr lang="en-US" altLang="ja-JP" sz="800" dirty="0" smtClean="0">
                <a:latin typeface="+mn-ea"/>
              </a:rPr>
              <a:t>2</a:t>
            </a:r>
            <a:r>
              <a:rPr lang="ja-JP" altLang="en-US" sz="800" dirty="0" smtClean="0">
                <a:latin typeface="+mn-ea"/>
              </a:rPr>
              <a:t>）タブレット</a:t>
            </a:r>
            <a:r>
              <a:rPr kumimoji="1" lang="ja-JP" altLang="en-US" sz="800" dirty="0" smtClean="0">
                <a:latin typeface="+mn-ea"/>
              </a:rPr>
              <a:t>　　</a:t>
            </a:r>
            <a:endParaRPr kumimoji="1" lang="en-US" altLang="ja-JP" sz="800" dirty="0" smtClean="0">
              <a:latin typeface="+mn-ea"/>
            </a:endParaRPr>
          </a:p>
          <a:p>
            <a:r>
              <a:rPr lang="ja-JP" altLang="en-US" sz="800" dirty="0">
                <a:latin typeface="+mn-ea"/>
              </a:rPr>
              <a:t>　</a:t>
            </a:r>
            <a:r>
              <a:rPr kumimoji="1" lang="ja-JP" altLang="en-US" sz="800" dirty="0" smtClean="0">
                <a:latin typeface="+mn-ea"/>
              </a:rPr>
              <a:t>（</a:t>
            </a:r>
            <a:r>
              <a:rPr kumimoji="1" lang="en-US" altLang="ja-JP" sz="800" dirty="0" smtClean="0">
                <a:latin typeface="+mn-ea"/>
              </a:rPr>
              <a:t>3</a:t>
            </a:r>
            <a:r>
              <a:rPr kumimoji="1" lang="ja-JP" altLang="en-US" sz="800" dirty="0" smtClean="0">
                <a:latin typeface="+mn-ea"/>
              </a:rPr>
              <a:t>）スマートフォン</a:t>
            </a:r>
            <a:endParaRPr lang="en-US" altLang="ja-JP" sz="800" dirty="0">
              <a:latin typeface="+mn-ea"/>
            </a:endParaRPr>
          </a:p>
          <a:p>
            <a:endParaRPr kumimoji="1" lang="en-US" altLang="ja-JP" sz="800" dirty="0" smtClean="0">
              <a:latin typeface="+mn-ea"/>
            </a:endParaRPr>
          </a:p>
          <a:p>
            <a:r>
              <a:rPr lang="ja-JP" altLang="en-US" sz="800" dirty="0">
                <a:latin typeface="+mn-ea"/>
              </a:rPr>
              <a:t>　</a:t>
            </a:r>
            <a:r>
              <a:rPr lang="ja-JP" altLang="en-US" sz="800" dirty="0" smtClean="0">
                <a:latin typeface="+mn-ea"/>
              </a:rPr>
              <a:t>②</a:t>
            </a:r>
            <a:r>
              <a:rPr lang="ja-JP" altLang="en-US" sz="800" dirty="0">
                <a:latin typeface="+mn-ea"/>
              </a:rPr>
              <a:t>ネットワーク</a:t>
            </a:r>
            <a:r>
              <a:rPr lang="ja-JP" altLang="en-US" sz="800" dirty="0" smtClean="0">
                <a:latin typeface="+mn-ea"/>
              </a:rPr>
              <a:t>環境</a:t>
            </a:r>
            <a:endParaRPr lang="en-US" altLang="ja-JP" sz="800" dirty="0" smtClean="0">
              <a:latin typeface="+mn-ea"/>
            </a:endParaRPr>
          </a:p>
          <a:p>
            <a:r>
              <a:rPr kumimoji="1" lang="ja-JP" altLang="en-US" sz="800" dirty="0">
                <a:latin typeface="+mn-ea"/>
              </a:rPr>
              <a:t>　</a:t>
            </a:r>
            <a:r>
              <a:rPr kumimoji="1" lang="ja-JP" altLang="en-US" sz="800" dirty="0" smtClean="0">
                <a:latin typeface="+mn-ea"/>
              </a:rPr>
              <a:t>　受講される際には、パソコンが有線</a:t>
            </a:r>
            <a:r>
              <a:rPr kumimoji="1" lang="en-US" altLang="ja-JP" sz="800" dirty="0" smtClean="0">
                <a:latin typeface="+mn-ea"/>
              </a:rPr>
              <a:t>LAN</a:t>
            </a:r>
            <a:r>
              <a:rPr kumimoji="1" lang="ja-JP" altLang="en-US" sz="800" dirty="0" smtClean="0">
                <a:latin typeface="+mn-ea"/>
              </a:rPr>
              <a:t>で</a:t>
            </a:r>
            <a:endParaRPr lang="en-US" altLang="ja-JP" sz="800" dirty="0">
              <a:latin typeface="+mn-ea"/>
            </a:endParaRPr>
          </a:p>
          <a:p>
            <a:r>
              <a:rPr kumimoji="1" lang="ja-JP" altLang="en-US" sz="800" dirty="0" smtClean="0">
                <a:latin typeface="+mn-ea"/>
              </a:rPr>
              <a:t>　　つながっている、または、通信量無制限の</a:t>
            </a:r>
            <a:endParaRPr kumimoji="1" lang="en-US" altLang="ja-JP" sz="800" dirty="0" smtClean="0">
              <a:latin typeface="+mn-ea"/>
            </a:endParaRPr>
          </a:p>
          <a:p>
            <a:r>
              <a:rPr lang="ja-JP" altLang="en-US" sz="800" dirty="0">
                <a:latin typeface="+mn-ea"/>
              </a:rPr>
              <a:t>　</a:t>
            </a:r>
            <a:r>
              <a:rPr lang="ja-JP" altLang="en-US" sz="800" dirty="0" smtClean="0">
                <a:latin typeface="+mn-ea"/>
              </a:rPr>
              <a:t>　</a:t>
            </a:r>
            <a:r>
              <a:rPr kumimoji="1" lang="en-US" altLang="ja-JP" sz="800" dirty="0" smtClean="0">
                <a:latin typeface="+mn-ea"/>
              </a:rPr>
              <a:t>Wi-Fi</a:t>
            </a:r>
            <a:r>
              <a:rPr kumimoji="1" lang="ja-JP" altLang="en-US" sz="800" dirty="0" smtClean="0">
                <a:latin typeface="+mn-ea"/>
              </a:rPr>
              <a:t>環境に接続できるパソコン、タブレット、</a:t>
            </a:r>
            <a:endParaRPr kumimoji="1" lang="en-US" altLang="ja-JP" sz="800" dirty="0" smtClean="0">
              <a:latin typeface="+mn-ea"/>
            </a:endParaRPr>
          </a:p>
          <a:p>
            <a:r>
              <a:rPr lang="ja-JP" altLang="en-US" sz="800" dirty="0">
                <a:latin typeface="+mn-ea"/>
              </a:rPr>
              <a:t>　　</a:t>
            </a:r>
            <a:r>
              <a:rPr kumimoji="1" lang="ja-JP" altLang="en-US" sz="800" dirty="0" smtClean="0">
                <a:latin typeface="+mn-ea"/>
              </a:rPr>
              <a:t>スマートフォンなどのデバイスからご参加いただく</a:t>
            </a:r>
            <a:endParaRPr kumimoji="1" lang="en-US" altLang="ja-JP" sz="800" dirty="0" smtClean="0">
              <a:latin typeface="+mn-ea"/>
            </a:endParaRPr>
          </a:p>
          <a:p>
            <a:r>
              <a:rPr lang="ja-JP" altLang="en-US" sz="800" dirty="0">
                <a:latin typeface="+mn-ea"/>
              </a:rPr>
              <a:t>　</a:t>
            </a:r>
            <a:r>
              <a:rPr lang="ja-JP" altLang="en-US" sz="800" dirty="0" smtClean="0">
                <a:latin typeface="+mn-ea"/>
              </a:rPr>
              <a:t>　</a:t>
            </a:r>
            <a:r>
              <a:rPr kumimoji="1" lang="ja-JP" altLang="en-US" sz="800" dirty="0" smtClean="0">
                <a:latin typeface="+mn-ea"/>
              </a:rPr>
              <a:t>ことを推奨いたします（接続には相当量のデータ</a:t>
            </a:r>
            <a:endParaRPr kumimoji="1" lang="en-US" altLang="ja-JP" sz="800" dirty="0" smtClean="0">
              <a:latin typeface="+mn-ea"/>
            </a:endParaRPr>
          </a:p>
          <a:p>
            <a:r>
              <a:rPr lang="ja-JP" altLang="en-US" sz="800" dirty="0">
                <a:latin typeface="+mn-ea"/>
              </a:rPr>
              <a:t>　</a:t>
            </a:r>
            <a:r>
              <a:rPr lang="ja-JP" altLang="en-US" sz="800" dirty="0" smtClean="0">
                <a:latin typeface="+mn-ea"/>
              </a:rPr>
              <a:t>　通信容量を必要とするため、</a:t>
            </a:r>
            <a:r>
              <a:rPr kumimoji="1" lang="ja-JP" altLang="en-US" sz="800" dirty="0" smtClean="0">
                <a:latin typeface="+mn-ea"/>
              </a:rPr>
              <a:t>月間の通信上限が</a:t>
            </a:r>
            <a:endParaRPr kumimoji="1" lang="en-US" altLang="ja-JP" sz="800" dirty="0" smtClean="0">
              <a:latin typeface="+mn-ea"/>
            </a:endParaRPr>
          </a:p>
          <a:p>
            <a:r>
              <a:rPr lang="ja-JP" altLang="en-US" sz="800" dirty="0">
                <a:latin typeface="+mn-ea"/>
              </a:rPr>
              <a:t>　</a:t>
            </a:r>
            <a:r>
              <a:rPr lang="ja-JP" altLang="en-US" sz="800" dirty="0" smtClean="0">
                <a:latin typeface="+mn-ea"/>
              </a:rPr>
              <a:t>　ある場合はご注意ください</a:t>
            </a:r>
            <a:r>
              <a:rPr kumimoji="1" lang="ja-JP" altLang="en-US" sz="800" dirty="0" smtClean="0">
                <a:latin typeface="+mn-ea"/>
              </a:rPr>
              <a:t>）。</a:t>
            </a:r>
            <a:endParaRPr kumimoji="1" lang="en-US" altLang="ja-JP" sz="800" dirty="0" smtClean="0">
              <a:latin typeface="+mn-ea"/>
            </a:endParaRPr>
          </a:p>
          <a:p>
            <a:endParaRPr lang="en-US" altLang="ja-JP" sz="800" dirty="0">
              <a:latin typeface="+mn-ea"/>
            </a:endParaRPr>
          </a:p>
          <a:p>
            <a:r>
              <a:rPr lang="ja-JP" altLang="en-US" sz="800" dirty="0">
                <a:latin typeface="+mn-ea"/>
              </a:rPr>
              <a:t>　</a:t>
            </a:r>
            <a:r>
              <a:rPr kumimoji="1" lang="ja-JP" altLang="en-US" sz="800" dirty="0" smtClean="0">
                <a:latin typeface="+mn-ea"/>
              </a:rPr>
              <a:t>③イヤホンマイクやヘッドセット</a:t>
            </a:r>
            <a:endParaRPr kumimoji="1" lang="en-US" altLang="ja-JP" sz="800" dirty="0" smtClean="0">
              <a:latin typeface="+mn-ea"/>
            </a:endParaRPr>
          </a:p>
          <a:p>
            <a:r>
              <a:rPr lang="ja-JP" altLang="en-US" sz="800" dirty="0">
                <a:latin typeface="+mn-ea"/>
              </a:rPr>
              <a:t>　</a:t>
            </a:r>
            <a:r>
              <a:rPr lang="ja-JP" altLang="en-US" sz="800" dirty="0" smtClean="0">
                <a:latin typeface="+mn-ea"/>
              </a:rPr>
              <a:t>　イヤホンマイクやヘッドセットをご用意いただいた方が、</a:t>
            </a:r>
            <a:endParaRPr lang="en-US" altLang="ja-JP" sz="800" dirty="0" smtClean="0">
              <a:latin typeface="+mn-ea"/>
            </a:endParaRPr>
          </a:p>
          <a:p>
            <a:r>
              <a:rPr lang="ja-JP" altLang="en-US" sz="800" dirty="0" smtClean="0">
                <a:latin typeface="+mn-ea"/>
              </a:rPr>
              <a:t>　　質の高い音声でのやり取りやハウリング防止ができます。</a:t>
            </a:r>
            <a:endParaRPr kumimoji="1" lang="ja-JP" altLang="en-US" sz="800" dirty="0">
              <a:latin typeface="+mn-ea"/>
            </a:endParaRPr>
          </a:p>
        </p:txBody>
      </p:sp>
      <p:sp>
        <p:nvSpPr>
          <p:cNvPr id="26" name="正方形/長方形 25"/>
          <p:cNvSpPr/>
          <p:nvPr/>
        </p:nvSpPr>
        <p:spPr>
          <a:xfrm>
            <a:off x="3911378" y="8964488"/>
            <a:ext cx="2901998" cy="200055"/>
          </a:xfrm>
          <a:prstGeom prst="rect">
            <a:avLst/>
          </a:prstGeom>
        </p:spPr>
        <p:txBody>
          <a:bodyPr wrap="square">
            <a:spAutoFit/>
          </a:bodyPr>
          <a:lstStyle/>
          <a:p>
            <a:r>
              <a:rPr lang="en-US" altLang="ja-JP" sz="700" dirty="0">
                <a:latin typeface="Meiryo UI" panose="020B0604030504040204" pitchFamily="50" charset="-128"/>
                <a:ea typeface="Meiryo UI" panose="020B0604030504040204" pitchFamily="50" charset="-128"/>
              </a:rPr>
              <a:t>Copyright © </a:t>
            </a:r>
            <a:r>
              <a:rPr lang="en-US" altLang="ja-JP" sz="700" dirty="0" err="1">
                <a:latin typeface="Meiryo UI" panose="020B0604030504040204" pitchFamily="50" charset="-128"/>
                <a:ea typeface="Meiryo UI" panose="020B0604030504040204" pitchFamily="50" charset="-128"/>
              </a:rPr>
              <a:t>BCon</a:t>
            </a:r>
            <a:r>
              <a:rPr lang="en-US" altLang="ja-JP" sz="700" dirty="0">
                <a:latin typeface="Meiryo UI" panose="020B0604030504040204" pitchFamily="50" charset="-128"/>
                <a:ea typeface="Meiryo UI" panose="020B0604030504040204" pitchFamily="50" charset="-128"/>
              </a:rPr>
              <a:t> Learning Services , Inc. All rights reserved.</a:t>
            </a:r>
          </a:p>
        </p:txBody>
      </p:sp>
      <p:sp>
        <p:nvSpPr>
          <p:cNvPr id="3" name="AutoShape 2" descr="https://abc-kaigishitsu.com/common/img/tokyo_yaesu/map.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nvGrpSpPr>
          <p:cNvPr id="13" name="グループ化 12"/>
          <p:cNvGrpSpPr/>
          <p:nvPr/>
        </p:nvGrpSpPr>
        <p:grpSpPr>
          <a:xfrm>
            <a:off x="213537" y="1047720"/>
            <a:ext cx="6466181" cy="377461"/>
            <a:chOff x="209009" y="1551269"/>
            <a:chExt cx="6466181" cy="377461"/>
          </a:xfrm>
        </p:grpSpPr>
        <p:sp>
          <p:nvSpPr>
            <p:cNvPr id="22" name="正方形/長方形 21"/>
            <p:cNvSpPr/>
            <p:nvPr/>
          </p:nvSpPr>
          <p:spPr>
            <a:xfrm>
              <a:off x="209009" y="1551269"/>
              <a:ext cx="6466181" cy="37746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dirty="0">
                <a:solidFill>
                  <a:schemeClr val="tx1"/>
                </a:solidFill>
                <a:latin typeface="+mn-ea"/>
              </a:endParaRPr>
            </a:p>
          </p:txBody>
        </p:sp>
        <p:sp>
          <p:nvSpPr>
            <p:cNvPr id="7" name="テキスト ボックス 6"/>
            <p:cNvSpPr txBox="1"/>
            <p:nvPr/>
          </p:nvSpPr>
          <p:spPr>
            <a:xfrm>
              <a:off x="692695" y="1557594"/>
              <a:ext cx="5473500" cy="338554"/>
            </a:xfrm>
            <a:prstGeom prst="rect">
              <a:avLst/>
            </a:prstGeom>
            <a:noFill/>
          </p:spPr>
          <p:txBody>
            <a:bodyPr wrap="square" rtlCol="0" anchor="ctr">
              <a:spAutoFit/>
            </a:bodyPr>
            <a:lstStyle/>
            <a:p>
              <a:pPr algn="ctr"/>
              <a:r>
                <a:rPr lang="ja-JP" altLang="en-US" sz="1600" dirty="0" smtClean="0">
                  <a:latin typeface="+mn-ea"/>
                </a:rPr>
                <a:t>セミナー申込書</a:t>
              </a:r>
              <a:endParaRPr lang="ja-JP" altLang="en-US" sz="1600" dirty="0">
                <a:latin typeface="+mn-ea"/>
              </a:endParaRPr>
            </a:p>
          </p:txBody>
        </p:sp>
      </p:grpSp>
      <p:pic>
        <p:nvPicPr>
          <p:cNvPr id="27"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42963" y="7420110"/>
            <a:ext cx="351008" cy="445787"/>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30" name="図 1"/>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89038" y="6877382"/>
            <a:ext cx="682742" cy="46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図 13"/>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2159433">
            <a:off x="6357224" y="6938571"/>
            <a:ext cx="174844" cy="37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2"/>
          <p:cNvPicPr>
            <a:picLocks noChangeAspect="1" noChangeArrowheads="1"/>
          </p:cNvPicPr>
          <p:nvPr/>
        </p:nvPicPr>
        <p:blipFill>
          <a:blip r:embed="rId7" cstate="print">
            <a:extLst>
              <a:ext uri="{28A0092B-C50C-407E-A947-70E740481C1C}">
                <a14:useLocalDpi xmlns:a14="http://schemas.microsoft.com/office/drawing/2010/main" val="0"/>
              </a:ext>
            </a:extLst>
          </a:blip>
          <a:stretch>
            <a:fillRect/>
          </a:stretch>
        </p:blipFill>
        <p:spPr bwMode="auto">
          <a:xfrm>
            <a:off x="6220166" y="8066845"/>
            <a:ext cx="423919" cy="366059"/>
          </a:xfrm>
          <a:prstGeom prst="snip1Rect">
            <a:avLst/>
          </a:prstGeom>
          <a:noFill/>
          <a:extLst>
            <a:ext uri="{909E8E84-426E-40DD-AFC4-6F175D3DCCD1}">
              <a14:hiddenFill xmlns:a14="http://schemas.microsoft.com/office/drawing/2010/main">
                <a:solidFill>
                  <a:srgbClr val="FFFFFF"/>
                </a:solidFill>
              </a14:hiddenFill>
            </a:ext>
          </a:extLst>
        </p:spPr>
      </p:pic>
      <p:sp>
        <p:nvSpPr>
          <p:cNvPr id="4" name="正方形/長方形 3"/>
          <p:cNvSpPr/>
          <p:nvPr/>
        </p:nvSpPr>
        <p:spPr>
          <a:xfrm>
            <a:off x="167313" y="6097166"/>
            <a:ext cx="3206389" cy="1215717"/>
          </a:xfrm>
          <a:prstGeom prst="rect">
            <a:avLst/>
          </a:prstGeom>
        </p:spPr>
        <p:txBody>
          <a:bodyPr wrap="square">
            <a:spAutoFit/>
          </a:bodyPr>
          <a:lstStyle/>
          <a:p>
            <a:pPr marL="92075" indent="-90488"/>
            <a:r>
              <a:rPr lang="ja-JP" altLang="en-US" sz="800" dirty="0">
                <a:latin typeface="+mn-ea"/>
              </a:rPr>
              <a:t>＊裏面の</a:t>
            </a:r>
            <a:r>
              <a:rPr lang="en-US" altLang="ja-JP" sz="800" dirty="0">
                <a:latin typeface="+mn-ea"/>
              </a:rPr>
              <a:t>【</a:t>
            </a:r>
            <a:r>
              <a:rPr lang="ja-JP" altLang="en-US" sz="800" dirty="0">
                <a:latin typeface="+mn-ea"/>
              </a:rPr>
              <a:t>本書および講座内の個人情報取扱について</a:t>
            </a:r>
            <a:r>
              <a:rPr lang="en-US" altLang="ja-JP" sz="800" dirty="0">
                <a:latin typeface="+mn-ea"/>
              </a:rPr>
              <a:t>】</a:t>
            </a:r>
            <a:r>
              <a:rPr lang="ja-JP" altLang="en-US" sz="800" dirty="0">
                <a:latin typeface="+mn-ea"/>
              </a:rPr>
              <a:t>をお読みになり、ご同意の上、以下にご記入ください</a:t>
            </a:r>
            <a:r>
              <a:rPr lang="ja-JP" altLang="en-US" sz="800" dirty="0" smtClean="0">
                <a:latin typeface="+mn-ea"/>
              </a:rPr>
              <a:t>。</a:t>
            </a:r>
            <a:endParaRPr lang="en-US" altLang="ja-JP" sz="800" dirty="0">
              <a:latin typeface="+mn-ea"/>
            </a:endParaRPr>
          </a:p>
          <a:p>
            <a:pPr marL="92075" indent="-90488"/>
            <a:r>
              <a:rPr lang="ja-JP" altLang="en-US" sz="800" dirty="0" smtClean="0">
                <a:latin typeface="+mn-ea"/>
              </a:rPr>
              <a:t>＊</a:t>
            </a:r>
            <a:r>
              <a:rPr lang="ja-JP" altLang="en-US" sz="800" dirty="0">
                <a:latin typeface="+mn-ea"/>
              </a:rPr>
              <a:t>お申し込み受付後</a:t>
            </a:r>
            <a:r>
              <a:rPr lang="ja-JP" altLang="en-US" sz="800" dirty="0" smtClean="0">
                <a:latin typeface="+mn-ea"/>
              </a:rPr>
              <a:t>、</a:t>
            </a:r>
            <a:r>
              <a:rPr lang="ja-JP" altLang="en-US" sz="800" dirty="0">
                <a:latin typeface="+mn-ea"/>
              </a:rPr>
              <a:t>開</a:t>
            </a:r>
            <a:r>
              <a:rPr lang="ja-JP" altLang="en-US" sz="800" dirty="0" smtClean="0">
                <a:latin typeface="+mn-ea"/>
              </a:rPr>
              <a:t>催のご案内を</a:t>
            </a:r>
            <a:r>
              <a:rPr lang="ja-JP" altLang="en-US" sz="800" dirty="0">
                <a:latin typeface="+mn-ea"/>
              </a:rPr>
              <a:t>お送りさせていただきます。 </a:t>
            </a:r>
            <a:endParaRPr lang="en-US" altLang="ja-JP" sz="800" dirty="0">
              <a:latin typeface="+mn-ea"/>
            </a:endParaRPr>
          </a:p>
          <a:p>
            <a:pPr marL="92075" indent="-90488"/>
            <a:r>
              <a:rPr lang="ja-JP" altLang="en-US" sz="800" dirty="0" smtClean="0">
                <a:latin typeface="+mn-ea"/>
              </a:rPr>
              <a:t>＊</a:t>
            </a:r>
            <a:r>
              <a:rPr lang="ja-JP" altLang="en-US" sz="800" dirty="0">
                <a:latin typeface="+mn-ea"/>
              </a:rPr>
              <a:t>公開講座ご参加組織様として、組織名を公開させていただきますので、あらかじめご了承ください</a:t>
            </a:r>
            <a:r>
              <a:rPr lang="ja-JP" altLang="en-US" sz="800" dirty="0" smtClean="0">
                <a:latin typeface="+mn-ea"/>
              </a:rPr>
              <a:t>。</a:t>
            </a:r>
            <a:endParaRPr lang="en-US" altLang="ja-JP" sz="800" dirty="0">
              <a:latin typeface="+mn-ea"/>
            </a:endParaRPr>
          </a:p>
          <a:p>
            <a:pPr marL="92075" indent="-90488"/>
            <a:r>
              <a:rPr lang="ja-JP" altLang="en-US" sz="800" dirty="0" smtClean="0">
                <a:latin typeface="+mn-ea"/>
              </a:rPr>
              <a:t>＊災害等およびご参加者の安全を考慮して、スケジュールを変更する場合がございますので、あらかじめご了承ください。</a:t>
            </a:r>
            <a:endParaRPr lang="en-US" altLang="ja-JP" sz="800" dirty="0" smtClean="0">
              <a:latin typeface="+mn-ea"/>
            </a:endParaRPr>
          </a:p>
          <a:p>
            <a:r>
              <a:rPr lang="ja-JP" altLang="en-US" sz="800" u="sng" dirty="0" smtClean="0">
                <a:latin typeface="+mn-ea"/>
              </a:rPr>
              <a:t>＊</a:t>
            </a:r>
            <a:r>
              <a:rPr lang="en-US" altLang="ja-JP" sz="800" u="sng" dirty="0" smtClean="0">
                <a:latin typeface="+mn-ea"/>
              </a:rPr>
              <a:t>FAX</a:t>
            </a:r>
            <a:r>
              <a:rPr lang="ja-JP" altLang="en-US" sz="800" u="sng" dirty="0" smtClean="0">
                <a:latin typeface="+mn-ea"/>
              </a:rPr>
              <a:t>でお申し込みの際は、送信面をご確認くださ</a:t>
            </a:r>
            <a:r>
              <a:rPr lang="ja-JP" altLang="en-US" sz="900" u="sng" dirty="0" smtClean="0">
                <a:latin typeface="+mn-ea"/>
              </a:rPr>
              <a:t>い。</a:t>
            </a:r>
            <a:endParaRPr lang="ja-JP" altLang="en-US" sz="800" u="sng" dirty="0" smtClean="0">
              <a:latin typeface="+mn-ea"/>
            </a:endParaRPr>
          </a:p>
          <a:p>
            <a:endParaRPr lang="ja-JP" altLang="en-US" sz="800"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665493293"/>
              </p:ext>
            </p:extLst>
          </p:nvPr>
        </p:nvGraphicFramePr>
        <p:xfrm>
          <a:off x="224050" y="3222079"/>
          <a:ext cx="3447455" cy="362860"/>
        </p:xfrm>
        <a:graphic>
          <a:graphicData uri="http://schemas.openxmlformats.org/drawingml/2006/table">
            <a:tbl>
              <a:tblPr firstRow="1" bandRow="1">
                <a:tableStyleId>{5940675A-B579-460E-94D1-54222C63F5DA}</a:tableStyleId>
              </a:tblPr>
              <a:tblGrid>
                <a:gridCol w="1187391">
                  <a:extLst>
                    <a:ext uri="{9D8B030D-6E8A-4147-A177-3AD203B41FA5}">
                      <a16:colId xmlns:a16="http://schemas.microsoft.com/office/drawing/2014/main" val="2187068877"/>
                    </a:ext>
                  </a:extLst>
                </a:gridCol>
                <a:gridCol w="2260064">
                  <a:extLst>
                    <a:ext uri="{9D8B030D-6E8A-4147-A177-3AD203B41FA5}">
                      <a16:colId xmlns:a16="http://schemas.microsoft.com/office/drawing/2014/main" val="4248844096"/>
                    </a:ext>
                  </a:extLst>
                </a:gridCol>
              </a:tblGrid>
              <a:tr h="362860">
                <a:tc>
                  <a:txBody>
                    <a:bodyPr/>
                    <a:lstStyle/>
                    <a:p>
                      <a:r>
                        <a:rPr kumimoji="1" lang="ja-JP" altLang="en-US" sz="1000" b="0" i="0" u="none" strike="noStrike" cap="none" normalizeH="0" baseline="0" dirty="0" smtClean="0">
                          <a:ln>
                            <a:noFill/>
                          </a:ln>
                          <a:solidFill>
                            <a:schemeClr val="tx1"/>
                          </a:solidFill>
                          <a:effectLst/>
                          <a:latin typeface="+mn-ea"/>
                          <a:ea typeface="+mn-ea"/>
                        </a:rPr>
                        <a:t>開催要項送付先</a:t>
                      </a:r>
                      <a:endParaRPr kumimoji="1" lang="ja-JP" altLang="en-US" sz="1000" dirty="0">
                        <a:latin typeface="+mn-ea"/>
                        <a:ea typeface="+mn-ea"/>
                      </a:endParaRPr>
                    </a:p>
                  </a:txBody>
                  <a:tcPr anchor="ctr"/>
                </a:tc>
                <a:tc>
                  <a:txBody>
                    <a:bodyPr/>
                    <a:lstStyle/>
                    <a:p>
                      <a:pPr algn="ctr"/>
                      <a:r>
                        <a:rPr kumimoji="1" lang="ja-JP" altLang="en-US" sz="1000" dirty="0" smtClean="0">
                          <a:latin typeface="+mn-ea"/>
                          <a:ea typeface="+mn-ea"/>
                        </a:rPr>
                        <a:t>ご担当者様　・　ご参加者様</a:t>
                      </a:r>
                      <a:endParaRPr kumimoji="1" lang="ja-JP" altLang="en-US" sz="1000" dirty="0">
                        <a:latin typeface="+mn-ea"/>
                        <a:ea typeface="+mn-ea"/>
                      </a:endParaRPr>
                    </a:p>
                  </a:txBody>
                  <a:tcPr anchor="ctr"/>
                </a:tc>
                <a:extLst>
                  <a:ext uri="{0D108BD9-81ED-4DB2-BD59-A6C34878D82A}">
                    <a16:rowId xmlns:a16="http://schemas.microsoft.com/office/drawing/2014/main" val="1188819892"/>
                  </a:ext>
                </a:extLst>
              </a:tr>
            </a:tbl>
          </a:graphicData>
        </a:graphic>
      </p:graphicFrame>
      <p:sp>
        <p:nvSpPr>
          <p:cNvPr id="39" name="正方形/長方形 38"/>
          <p:cNvSpPr/>
          <p:nvPr/>
        </p:nvSpPr>
        <p:spPr>
          <a:xfrm>
            <a:off x="227646" y="5586170"/>
            <a:ext cx="3146056" cy="437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n-ea"/>
            </a:endParaRPr>
          </a:p>
        </p:txBody>
      </p:sp>
      <p:sp>
        <p:nvSpPr>
          <p:cNvPr id="40" name="Rectangle 27"/>
          <p:cNvSpPr>
            <a:spLocks noChangeArrowheads="1"/>
          </p:cNvSpPr>
          <p:nvPr/>
        </p:nvSpPr>
        <p:spPr bwMode="auto">
          <a:xfrm>
            <a:off x="262912" y="5677870"/>
            <a:ext cx="313031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algn="ctr" eaLnBrk="1" hangingPunct="1"/>
            <a:r>
              <a:rPr lang="ja-JP" altLang="en-US" sz="1400" b="1" dirty="0">
                <a:solidFill>
                  <a:srgbClr val="000000"/>
                </a:solidFill>
                <a:latin typeface="+mn-ea"/>
                <a:ea typeface="+mn-ea"/>
              </a:rPr>
              <a:t>申</a:t>
            </a:r>
            <a:r>
              <a:rPr lang="ja-JP" altLang="en-US" sz="1400" b="1" dirty="0" smtClean="0">
                <a:solidFill>
                  <a:srgbClr val="000000"/>
                </a:solidFill>
                <a:latin typeface="+mn-ea"/>
                <a:ea typeface="+mn-ea"/>
              </a:rPr>
              <a:t>込みに</a:t>
            </a:r>
            <a:r>
              <a:rPr lang="ja-JP" altLang="en-US" sz="1400" b="1" dirty="0">
                <a:solidFill>
                  <a:srgbClr val="000000"/>
                </a:solidFill>
                <a:latin typeface="+mn-ea"/>
                <a:ea typeface="+mn-ea"/>
              </a:rPr>
              <a:t>当</a:t>
            </a:r>
            <a:r>
              <a:rPr lang="ja-JP" altLang="en-US" sz="1400" b="1" dirty="0" smtClean="0">
                <a:solidFill>
                  <a:srgbClr val="000000"/>
                </a:solidFill>
                <a:latin typeface="+mn-ea"/>
                <a:ea typeface="+mn-ea"/>
              </a:rPr>
              <a:t>た</a:t>
            </a:r>
            <a:r>
              <a:rPr lang="ja-JP" altLang="en-US" sz="1400" b="1" dirty="0">
                <a:solidFill>
                  <a:srgbClr val="000000"/>
                </a:solidFill>
                <a:latin typeface="+mn-ea"/>
                <a:ea typeface="+mn-ea"/>
              </a:rPr>
              <a:t>っ</a:t>
            </a:r>
            <a:r>
              <a:rPr lang="ja-JP" altLang="en-US" sz="1400" b="1" dirty="0" smtClean="0">
                <a:solidFill>
                  <a:srgbClr val="000000"/>
                </a:solidFill>
                <a:latin typeface="+mn-ea"/>
                <a:ea typeface="+mn-ea"/>
              </a:rPr>
              <a:t>ての諸注意</a:t>
            </a:r>
            <a:endParaRPr lang="en-US" altLang="ja-JP" sz="1400" b="1" dirty="0" smtClean="0">
              <a:solidFill>
                <a:srgbClr val="000000"/>
              </a:solidFill>
              <a:latin typeface="+mn-ea"/>
              <a:ea typeface="+mn-ea"/>
            </a:endParaRPr>
          </a:p>
        </p:txBody>
      </p:sp>
      <p:graphicFrame>
        <p:nvGraphicFramePr>
          <p:cNvPr id="28" name="表 27"/>
          <p:cNvGraphicFramePr>
            <a:graphicFrameLocks noGrp="1"/>
          </p:cNvGraphicFramePr>
          <p:nvPr>
            <p:extLst>
              <p:ext uri="{D42A27DB-BD31-4B8C-83A1-F6EECF244321}">
                <p14:modId xmlns:p14="http://schemas.microsoft.com/office/powerpoint/2010/main" val="1157049613"/>
              </p:ext>
            </p:extLst>
          </p:nvPr>
        </p:nvGraphicFramePr>
        <p:xfrm>
          <a:off x="3748052" y="3216022"/>
          <a:ext cx="2955385" cy="362860"/>
        </p:xfrm>
        <a:graphic>
          <a:graphicData uri="http://schemas.openxmlformats.org/drawingml/2006/table">
            <a:tbl>
              <a:tblPr firstRow="1" bandRow="1">
                <a:tableStyleId>{5940675A-B579-460E-94D1-54222C63F5DA}</a:tableStyleId>
              </a:tblPr>
              <a:tblGrid>
                <a:gridCol w="1017910">
                  <a:extLst>
                    <a:ext uri="{9D8B030D-6E8A-4147-A177-3AD203B41FA5}">
                      <a16:colId xmlns:a16="http://schemas.microsoft.com/office/drawing/2014/main" val="2187068877"/>
                    </a:ext>
                  </a:extLst>
                </a:gridCol>
                <a:gridCol w="1937475">
                  <a:extLst>
                    <a:ext uri="{9D8B030D-6E8A-4147-A177-3AD203B41FA5}">
                      <a16:colId xmlns:a16="http://schemas.microsoft.com/office/drawing/2014/main" val="4248844096"/>
                    </a:ext>
                  </a:extLst>
                </a:gridCol>
              </a:tblGrid>
              <a:tr h="362860">
                <a:tc>
                  <a:txBody>
                    <a:bodyPr/>
                    <a:lstStyle/>
                    <a:p>
                      <a:r>
                        <a:rPr kumimoji="1" lang="ja-JP" altLang="en-US" sz="1000" b="0" i="0" u="none" strike="noStrike" cap="none" normalizeH="0" baseline="0" dirty="0" smtClean="0">
                          <a:ln>
                            <a:noFill/>
                          </a:ln>
                          <a:solidFill>
                            <a:schemeClr val="tx1"/>
                          </a:solidFill>
                          <a:effectLst/>
                          <a:latin typeface="+mn-ea"/>
                          <a:ea typeface="+mn-ea"/>
                        </a:rPr>
                        <a:t>ご参加日程</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1</a:t>
                      </a:r>
                      <a:r>
                        <a:rPr kumimoji="1" lang="ja-JP" altLang="en-US" sz="1000" dirty="0" smtClean="0">
                          <a:latin typeface="+mn-ea"/>
                          <a:ea typeface="+mn-ea"/>
                        </a:rPr>
                        <a:t>部　・　</a:t>
                      </a:r>
                      <a:r>
                        <a:rPr kumimoji="1" lang="en-US" altLang="ja-JP" sz="1000" dirty="0" smtClean="0">
                          <a:latin typeface="+mn-ea"/>
                          <a:ea typeface="+mn-ea"/>
                        </a:rPr>
                        <a:t>2</a:t>
                      </a:r>
                      <a:r>
                        <a:rPr kumimoji="1" lang="ja-JP" altLang="en-US" sz="1000" dirty="0" smtClean="0">
                          <a:latin typeface="+mn-ea"/>
                          <a:ea typeface="+mn-ea"/>
                        </a:rPr>
                        <a:t>部</a:t>
                      </a:r>
                      <a:endParaRPr kumimoji="1" lang="ja-JP" altLang="en-US" sz="1000" dirty="0">
                        <a:latin typeface="+mn-ea"/>
                        <a:ea typeface="+mn-ea"/>
                      </a:endParaRPr>
                    </a:p>
                  </a:txBody>
                  <a:tcPr anchor="ctr"/>
                </a:tc>
                <a:extLst>
                  <a:ext uri="{0D108BD9-81ED-4DB2-BD59-A6C34878D82A}">
                    <a16:rowId xmlns:a16="http://schemas.microsoft.com/office/drawing/2014/main" val="1188819892"/>
                  </a:ext>
                </a:extLst>
              </a:tr>
            </a:tbl>
          </a:graphicData>
        </a:graphic>
      </p:graphicFrame>
    </p:spTree>
    <p:extLst>
      <p:ext uri="{BB962C8B-B14F-4D97-AF65-F5344CB8AC3E}">
        <p14:creationId xmlns:p14="http://schemas.microsoft.com/office/powerpoint/2010/main" val="30240694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extLst>
              <p:ext uri="{D42A27DB-BD31-4B8C-83A1-F6EECF244321}">
                <p14:modId xmlns:p14="http://schemas.microsoft.com/office/powerpoint/2010/main" val="2978684665"/>
              </p:ext>
            </p:extLst>
          </p:nvPr>
        </p:nvGraphicFramePr>
        <p:xfrm>
          <a:off x="197024" y="670824"/>
          <a:ext cx="6395874" cy="5455920"/>
        </p:xfrm>
        <a:graphic>
          <a:graphicData uri="http://schemas.openxmlformats.org/drawingml/2006/table">
            <a:tbl>
              <a:tblPr firstRow="1" bandRow="1">
                <a:tableStyleId>{5C22544A-7EE6-4342-B048-85BDC9FD1C3A}</a:tableStyleId>
              </a:tblPr>
              <a:tblGrid>
                <a:gridCol w="3197937">
                  <a:extLst>
                    <a:ext uri="{9D8B030D-6E8A-4147-A177-3AD203B41FA5}">
                      <a16:colId xmlns:a16="http://schemas.microsoft.com/office/drawing/2014/main" val="2146553773"/>
                    </a:ext>
                  </a:extLst>
                </a:gridCol>
                <a:gridCol w="3197937">
                  <a:extLst>
                    <a:ext uri="{9D8B030D-6E8A-4147-A177-3AD203B41FA5}">
                      <a16:colId xmlns:a16="http://schemas.microsoft.com/office/drawing/2014/main" val="3619970710"/>
                    </a:ext>
                  </a:extLst>
                </a:gridCol>
              </a:tblGrid>
              <a:tr h="5207461">
                <a:tc>
                  <a:txBody>
                    <a:bodyPr/>
                    <a:lstStyle/>
                    <a:p>
                      <a:pPr marL="266700" indent="-266700"/>
                      <a:endParaRPr lang="en-US" altLang="ja-JP" sz="1050" b="0" dirty="0" smtClean="0">
                        <a:solidFill>
                          <a:schemeClr val="tx1"/>
                        </a:solidFill>
                        <a:latin typeface="+mn-ea"/>
                      </a:endParaRPr>
                    </a:p>
                    <a:p>
                      <a:pPr marL="266700" indent="-266700"/>
                      <a:r>
                        <a:rPr lang="ja-JP" altLang="en-US" sz="1050" b="0" dirty="0" smtClean="0">
                          <a:solidFill>
                            <a:schemeClr val="tx1"/>
                          </a:solidFill>
                          <a:latin typeface="+mn-ea"/>
                        </a:rPr>
                        <a:t>１ 利用目的および提供 株式会社ビーコンラーニングサービス（以下、「</a:t>
                      </a:r>
                      <a:r>
                        <a:rPr lang="en-US" altLang="ja-JP" sz="1050" b="0" dirty="0" smtClean="0">
                          <a:solidFill>
                            <a:schemeClr val="tx1"/>
                          </a:solidFill>
                          <a:latin typeface="+mn-ea"/>
                        </a:rPr>
                        <a:t>BLS</a:t>
                      </a:r>
                      <a:r>
                        <a:rPr lang="ja-JP" altLang="en-US" sz="1050" b="0" dirty="0" smtClean="0">
                          <a:solidFill>
                            <a:schemeClr val="tx1"/>
                          </a:solidFill>
                          <a:latin typeface="+mn-ea"/>
                        </a:rPr>
                        <a:t>」）は、</a:t>
                      </a:r>
                      <a:endParaRPr lang="en-US" altLang="ja-JP" sz="1050" b="0" dirty="0" smtClean="0">
                        <a:solidFill>
                          <a:schemeClr val="tx1"/>
                        </a:solidFill>
                        <a:latin typeface="+mn-ea"/>
                      </a:endParaRPr>
                    </a:p>
                    <a:p>
                      <a:pPr marL="266700" indent="-266700"/>
                      <a:r>
                        <a:rPr lang="ja-JP" altLang="en-US" sz="1050" b="0" dirty="0" smtClean="0">
                          <a:solidFill>
                            <a:schemeClr val="tx1"/>
                          </a:solidFill>
                          <a:latin typeface="+mn-ea"/>
                        </a:rPr>
                        <a:t>　　本書に記載される個人情報を以下の目的に利用いたします。</a:t>
                      </a:r>
                      <a:endParaRPr lang="en-US" altLang="ja-JP" sz="1050" b="0" dirty="0" smtClean="0">
                        <a:solidFill>
                          <a:schemeClr val="tx1"/>
                        </a:solidFill>
                        <a:latin typeface="+mn-ea"/>
                      </a:endParaRPr>
                    </a:p>
                    <a:p>
                      <a:pPr marL="266700"/>
                      <a:r>
                        <a:rPr lang="ja-JP" altLang="en-US" sz="900" b="0" dirty="0" smtClean="0">
                          <a:solidFill>
                            <a:schemeClr val="tx1"/>
                          </a:solidFill>
                          <a:latin typeface="+mn-ea"/>
                        </a:rPr>
                        <a:t>（１）お申込みご担当者の確認と講座申込み手続き </a:t>
                      </a:r>
                      <a:endParaRPr lang="en-US" altLang="ja-JP" sz="900" b="0" dirty="0" smtClean="0">
                        <a:solidFill>
                          <a:schemeClr val="tx1"/>
                        </a:solidFill>
                        <a:latin typeface="+mn-ea"/>
                      </a:endParaRPr>
                    </a:p>
                    <a:p>
                      <a:pPr marL="266700"/>
                      <a:r>
                        <a:rPr lang="ja-JP" altLang="en-US" sz="900" b="0" dirty="0" smtClean="0">
                          <a:solidFill>
                            <a:schemeClr val="tx1"/>
                          </a:solidFill>
                          <a:latin typeface="+mn-ea"/>
                        </a:rPr>
                        <a:t>（２）講座内で使用するメンバー表の作成 </a:t>
                      </a:r>
                      <a:endParaRPr lang="en-US" altLang="ja-JP" sz="900" b="0" dirty="0" smtClean="0">
                        <a:solidFill>
                          <a:schemeClr val="tx1"/>
                        </a:solidFill>
                        <a:latin typeface="+mn-ea"/>
                      </a:endParaRPr>
                    </a:p>
                    <a:p>
                      <a:pPr marL="266700"/>
                      <a:r>
                        <a:rPr lang="ja-JP" altLang="en-US" sz="900" b="0" dirty="0" smtClean="0">
                          <a:solidFill>
                            <a:schemeClr val="tx1"/>
                          </a:solidFill>
                          <a:latin typeface="+mn-ea"/>
                        </a:rPr>
                        <a:t>（３）ご参加者の確認 </a:t>
                      </a:r>
                      <a:endParaRPr lang="en-US" altLang="ja-JP" sz="900" b="0" dirty="0" smtClean="0">
                        <a:solidFill>
                          <a:schemeClr val="tx1"/>
                        </a:solidFill>
                        <a:latin typeface="+mn-ea"/>
                      </a:endParaRPr>
                    </a:p>
                    <a:p>
                      <a:pPr marL="266700"/>
                      <a:r>
                        <a:rPr lang="ja-JP" altLang="en-US" sz="900" b="0" dirty="0" smtClean="0">
                          <a:solidFill>
                            <a:schemeClr val="tx1"/>
                          </a:solidFill>
                          <a:latin typeface="+mn-ea"/>
                        </a:rPr>
                        <a:t>（４）講座終了後に配付する所感等資料の送付 </a:t>
                      </a:r>
                      <a:endParaRPr lang="en-US" altLang="ja-JP" sz="900" b="0" dirty="0" smtClean="0">
                        <a:solidFill>
                          <a:schemeClr val="tx1"/>
                        </a:solidFill>
                        <a:latin typeface="+mn-ea"/>
                      </a:endParaRPr>
                    </a:p>
                    <a:p>
                      <a:pPr marL="266700"/>
                      <a:r>
                        <a:rPr lang="ja-JP" altLang="en-US" sz="900" b="0" dirty="0" smtClean="0">
                          <a:solidFill>
                            <a:schemeClr val="tx1"/>
                          </a:solidFill>
                          <a:latin typeface="+mn-ea"/>
                        </a:rPr>
                        <a:t>（５）分科会のグループ編成およびご参加者に対する職場実践へのアドバイス  </a:t>
                      </a:r>
                      <a:endParaRPr lang="en-US" altLang="ja-JP" sz="900" b="0" dirty="0" smtClean="0">
                        <a:solidFill>
                          <a:schemeClr val="tx1"/>
                        </a:solidFill>
                        <a:latin typeface="+mn-ea"/>
                      </a:endParaRPr>
                    </a:p>
                    <a:p>
                      <a:pPr marL="266700"/>
                      <a:r>
                        <a:rPr lang="ja-JP" altLang="en-US" sz="900" b="0" dirty="0" smtClean="0">
                          <a:solidFill>
                            <a:schemeClr val="tx1"/>
                          </a:solidFill>
                          <a:latin typeface="+mn-ea"/>
                        </a:rPr>
                        <a:t>（６）講座終了後、</a:t>
                      </a:r>
                      <a:r>
                        <a:rPr lang="en-US" altLang="ja-JP" sz="900" b="0" dirty="0" smtClean="0">
                          <a:solidFill>
                            <a:schemeClr val="tx1"/>
                          </a:solidFill>
                          <a:latin typeface="+mn-ea"/>
                        </a:rPr>
                        <a:t>BLS</a:t>
                      </a:r>
                      <a:r>
                        <a:rPr lang="ja-JP" altLang="en-US" sz="900" b="0" dirty="0" smtClean="0">
                          <a:solidFill>
                            <a:schemeClr val="tx1"/>
                          </a:solidFill>
                          <a:latin typeface="+mn-ea"/>
                        </a:rPr>
                        <a:t>が扱う最新のプログラムおよび サービスに関する</a:t>
                      </a:r>
                      <a:r>
                        <a:rPr lang="en-US" altLang="ja-JP" sz="900" b="0" dirty="0" smtClean="0">
                          <a:solidFill>
                            <a:schemeClr val="tx1"/>
                          </a:solidFill>
                          <a:latin typeface="+mn-ea"/>
                        </a:rPr>
                        <a:t>e-mail</a:t>
                      </a:r>
                      <a:r>
                        <a:rPr lang="ja-JP" altLang="en-US" sz="900" b="0" dirty="0" smtClean="0">
                          <a:solidFill>
                            <a:schemeClr val="tx1"/>
                          </a:solidFill>
                          <a:latin typeface="+mn-ea"/>
                        </a:rPr>
                        <a:t>等での情報提供 </a:t>
                      </a:r>
                      <a:endParaRPr lang="en-US" altLang="ja-JP" sz="900" b="0" dirty="0" smtClean="0">
                        <a:solidFill>
                          <a:schemeClr val="tx1"/>
                        </a:solidFill>
                        <a:latin typeface="+mn-ea"/>
                      </a:endParaRPr>
                    </a:p>
                    <a:p>
                      <a:pPr marL="179388" indent="-179388"/>
                      <a:r>
                        <a:rPr lang="ja-JP" altLang="en-US" sz="800" b="0" dirty="0" smtClean="0">
                          <a:solidFill>
                            <a:schemeClr val="tx1"/>
                          </a:solidFill>
                          <a:latin typeface="+mn-ea"/>
                        </a:rPr>
                        <a:t>（注１）（３）に関しまして、申込内容の確認のため、ご参加者に直接連絡をさせていただく場合があります。 </a:t>
                      </a:r>
                      <a:endParaRPr lang="en-US" altLang="ja-JP" sz="800" b="0" dirty="0" smtClean="0">
                        <a:solidFill>
                          <a:schemeClr val="tx1"/>
                        </a:solidFill>
                        <a:latin typeface="+mn-ea"/>
                      </a:endParaRPr>
                    </a:p>
                    <a:p>
                      <a:pPr marL="179388" indent="-179388"/>
                      <a:r>
                        <a:rPr lang="ja-JP" altLang="en-US" sz="800" b="0" dirty="0" smtClean="0">
                          <a:solidFill>
                            <a:schemeClr val="tx1"/>
                          </a:solidFill>
                          <a:latin typeface="+mn-ea"/>
                        </a:rPr>
                        <a:t>（注２）（６）に関しまして、希望されない旨をお伝えいただければご意向に添わせていただきます。 </a:t>
                      </a:r>
                      <a:endParaRPr lang="en-US" altLang="ja-JP" sz="800" b="0" dirty="0" smtClean="0">
                        <a:solidFill>
                          <a:schemeClr val="tx1"/>
                        </a:solidFill>
                        <a:latin typeface="+mn-ea"/>
                      </a:endParaRPr>
                    </a:p>
                    <a:p>
                      <a:pPr marL="179388" indent="-179388"/>
                      <a:r>
                        <a:rPr lang="ja-JP" altLang="en-US" sz="800" b="0" dirty="0" smtClean="0">
                          <a:solidFill>
                            <a:schemeClr val="tx1"/>
                          </a:solidFill>
                          <a:latin typeface="+mn-ea"/>
                        </a:rPr>
                        <a:t>（注３）（２）、（４）、（５）に関しまして、講座の内容により利用しない場合があります。</a:t>
                      </a:r>
                      <a:endParaRPr lang="en-US" altLang="ja-JP" sz="800" b="0" dirty="0" smtClean="0">
                        <a:solidFill>
                          <a:schemeClr val="tx1"/>
                        </a:solidFill>
                        <a:latin typeface="+mn-ea"/>
                      </a:endParaRPr>
                    </a:p>
                    <a:p>
                      <a:pPr marL="177800" indent="0"/>
                      <a:r>
                        <a:rPr lang="ja-JP" altLang="en-US" sz="800" b="0" dirty="0" smtClean="0">
                          <a:solidFill>
                            <a:schemeClr val="tx1"/>
                          </a:solidFill>
                          <a:latin typeface="+mn-ea"/>
                        </a:rPr>
                        <a:t> ただし、以下いずれかに該当する場合は、この限りではありません。</a:t>
                      </a:r>
                      <a:endParaRPr lang="en-US" altLang="ja-JP" sz="800" b="0" dirty="0" smtClean="0">
                        <a:solidFill>
                          <a:schemeClr val="tx1"/>
                        </a:solidFill>
                        <a:latin typeface="+mn-ea"/>
                      </a:endParaRPr>
                    </a:p>
                    <a:p>
                      <a:pPr marL="177800" indent="0"/>
                      <a:r>
                        <a:rPr lang="en-US" altLang="ja-JP" sz="800" b="0" dirty="0" smtClean="0">
                          <a:solidFill>
                            <a:schemeClr val="tx1"/>
                          </a:solidFill>
                          <a:latin typeface="+mn-ea"/>
                        </a:rPr>
                        <a:t>※</a:t>
                      </a:r>
                      <a:r>
                        <a:rPr lang="ja-JP" altLang="en-US" sz="800" b="0" dirty="0" smtClean="0">
                          <a:solidFill>
                            <a:schemeClr val="tx1"/>
                          </a:solidFill>
                          <a:latin typeface="+mn-ea"/>
                        </a:rPr>
                        <a:t>お客様より同意をいただいた場合 </a:t>
                      </a:r>
                      <a:endParaRPr lang="en-US" altLang="ja-JP" sz="800" b="0" dirty="0" smtClean="0">
                        <a:solidFill>
                          <a:schemeClr val="tx1"/>
                        </a:solidFill>
                        <a:latin typeface="+mn-ea"/>
                      </a:endParaRPr>
                    </a:p>
                    <a:p>
                      <a:pPr marL="177800" indent="0"/>
                      <a:r>
                        <a:rPr lang="en-US" altLang="ja-JP" sz="800" b="0" dirty="0" smtClean="0">
                          <a:solidFill>
                            <a:schemeClr val="tx1"/>
                          </a:solidFill>
                          <a:latin typeface="+mn-ea"/>
                        </a:rPr>
                        <a:t>※</a:t>
                      </a:r>
                      <a:r>
                        <a:rPr lang="ja-JP" altLang="en-US" sz="800" b="0" dirty="0" smtClean="0">
                          <a:solidFill>
                            <a:schemeClr val="tx1"/>
                          </a:solidFill>
                          <a:latin typeface="+mn-ea"/>
                        </a:rPr>
                        <a:t>法的義務を果たすために必要な場合</a:t>
                      </a:r>
                      <a:endParaRPr lang="en-US" altLang="ja-JP" sz="800" b="0" dirty="0" smtClean="0">
                        <a:solidFill>
                          <a:schemeClr val="tx1"/>
                        </a:solidFill>
                        <a:latin typeface="+mn-ea"/>
                      </a:endParaRPr>
                    </a:p>
                    <a:p>
                      <a:pPr marL="177800" indent="0"/>
                      <a:r>
                        <a:rPr lang="en-US" altLang="ja-JP" sz="800" b="0" dirty="0" smtClean="0">
                          <a:solidFill>
                            <a:schemeClr val="tx1"/>
                          </a:solidFill>
                          <a:latin typeface="+mn-ea"/>
                        </a:rPr>
                        <a:t>※</a:t>
                      </a:r>
                      <a:r>
                        <a:rPr lang="ja-JP" altLang="en-US" sz="800" b="0" dirty="0" smtClean="0">
                          <a:solidFill>
                            <a:schemeClr val="tx1"/>
                          </a:solidFill>
                          <a:latin typeface="+mn-ea"/>
                        </a:rPr>
                        <a:t>お客様および公衆の生命・健康・財産等の重大な利益を保護するために必要な場合</a:t>
                      </a:r>
                      <a:endParaRPr lang="en-US" altLang="ja-JP" sz="800" b="0" dirty="0" smtClean="0">
                        <a:solidFill>
                          <a:schemeClr val="tx1"/>
                        </a:solidFill>
                        <a:latin typeface="+mn-ea"/>
                      </a:endParaRPr>
                    </a:p>
                    <a:p>
                      <a:endParaRPr lang="en-US" altLang="ja-JP" sz="800" b="0" dirty="0" smtClean="0">
                        <a:solidFill>
                          <a:schemeClr val="tx1"/>
                        </a:solidFill>
                        <a:latin typeface="+mn-ea"/>
                      </a:endParaRPr>
                    </a:p>
                    <a:p>
                      <a:pPr marL="271463" indent="-271463"/>
                      <a:r>
                        <a:rPr lang="ja-JP" altLang="en-US" sz="1050" b="0" dirty="0" smtClean="0">
                          <a:solidFill>
                            <a:schemeClr val="tx1"/>
                          </a:solidFill>
                          <a:latin typeface="+mn-ea"/>
                        </a:rPr>
                        <a:t> ２ 本書で情報提供がなされない場合、ご参加手続きに支障をきたす場合があります。</a:t>
                      </a:r>
                      <a:endParaRPr lang="en-US" altLang="ja-JP" sz="1050" b="0" dirty="0" smtClean="0">
                        <a:solidFill>
                          <a:schemeClr val="tx1"/>
                        </a:solidFill>
                        <a:latin typeface="+mn-ea"/>
                      </a:endParaRPr>
                    </a:p>
                    <a:p>
                      <a:endParaRPr kumimoji="1" lang="ja-JP" altLang="en-US" sz="1000" b="0" dirty="0">
                        <a:solidFill>
                          <a:schemeClr val="tx1"/>
                        </a:solidFill>
                      </a:endParaRPr>
                    </a:p>
                  </a:txBody>
                  <a:tcPr>
                    <a:solidFill>
                      <a:schemeClr val="bg1"/>
                    </a:solidFill>
                  </a:tcPr>
                </a:tc>
                <a:tc>
                  <a:txBody>
                    <a:bodyPr/>
                    <a:lstStyle/>
                    <a:p>
                      <a:endParaRPr lang="en-US" altLang="ja-JP" sz="1050" b="0" dirty="0" smtClean="0">
                        <a:solidFill>
                          <a:schemeClr val="tx1"/>
                        </a:solidFill>
                        <a:latin typeface="+mn-ea"/>
                      </a:endParaRPr>
                    </a:p>
                    <a:p>
                      <a:endParaRPr lang="en-US" altLang="ja-JP" sz="1050" b="0" dirty="0" smtClean="0">
                        <a:solidFill>
                          <a:schemeClr val="tx1"/>
                        </a:solidFill>
                        <a:latin typeface="+mn-ea"/>
                      </a:endParaRPr>
                    </a:p>
                    <a:p>
                      <a:r>
                        <a:rPr lang="ja-JP" altLang="en-US" sz="1050" b="0" dirty="0" smtClean="0">
                          <a:solidFill>
                            <a:schemeClr val="tx1"/>
                          </a:solidFill>
                          <a:latin typeface="+mn-ea"/>
                        </a:rPr>
                        <a:t>３ 講座内における個人情報の取扱いについて </a:t>
                      </a:r>
                      <a:endParaRPr lang="en-US" altLang="ja-JP" sz="1050" b="0" dirty="0" smtClean="0">
                        <a:solidFill>
                          <a:schemeClr val="tx1"/>
                        </a:solidFill>
                        <a:latin typeface="+mn-ea"/>
                      </a:endParaRPr>
                    </a:p>
                    <a:p>
                      <a:pPr marL="625475" indent="-358775"/>
                      <a:r>
                        <a:rPr lang="ja-JP" altLang="en-US" sz="900" b="0" dirty="0" smtClean="0">
                          <a:solidFill>
                            <a:schemeClr val="tx1"/>
                          </a:solidFill>
                          <a:latin typeface="+mn-ea"/>
                        </a:rPr>
                        <a:t>（イ）講座開講受付時、ご本人様確認のために名刺を頂戴いたします。</a:t>
                      </a:r>
                      <a:endParaRPr lang="en-US" altLang="ja-JP" sz="900" b="0" dirty="0" smtClean="0">
                        <a:solidFill>
                          <a:schemeClr val="tx1"/>
                        </a:solidFill>
                        <a:latin typeface="+mn-ea"/>
                      </a:endParaRPr>
                    </a:p>
                    <a:p>
                      <a:pPr marL="625475" indent="-358775"/>
                      <a:r>
                        <a:rPr lang="ja-JP" altLang="en-US" sz="900" b="0" dirty="0" smtClean="0">
                          <a:solidFill>
                            <a:schemeClr val="tx1"/>
                          </a:solidFill>
                          <a:latin typeface="+mn-ea"/>
                        </a:rPr>
                        <a:t>（ロ）本講座内では、講座の効果性を高めるために、グループ編成表や演習・ワークシート等において、ご参加者間でお名前等の個人情報を共有していただくことがあります。 </a:t>
                      </a:r>
                      <a:endParaRPr lang="en-US" altLang="ja-JP" sz="900" b="0" dirty="0" smtClean="0">
                        <a:solidFill>
                          <a:schemeClr val="tx1"/>
                        </a:solidFill>
                        <a:latin typeface="+mn-ea"/>
                      </a:endParaRPr>
                    </a:p>
                    <a:p>
                      <a:pPr marL="625475" indent="-358775"/>
                      <a:r>
                        <a:rPr lang="ja-JP" altLang="en-US" sz="900" b="0" dirty="0" smtClean="0">
                          <a:solidFill>
                            <a:schemeClr val="tx1"/>
                          </a:solidFill>
                          <a:latin typeface="+mn-ea"/>
                        </a:rPr>
                        <a:t>（ハ）自己理解を助けたり、チーム活動を効果性を高めたりする目的で、個人の行動特性などを分析する診断を活用する場合があります。その際は、各ご参加者のデータをご参加者間で共有していただきます。 </a:t>
                      </a:r>
                      <a:endParaRPr lang="en-US" altLang="ja-JP" sz="900" b="0" dirty="0" smtClean="0">
                        <a:solidFill>
                          <a:schemeClr val="tx1"/>
                        </a:solidFill>
                        <a:latin typeface="+mn-ea"/>
                      </a:endParaRPr>
                    </a:p>
                    <a:p>
                      <a:pPr marL="625475" indent="-358775"/>
                      <a:r>
                        <a:rPr lang="ja-JP" altLang="en-US" sz="900" b="0" dirty="0" smtClean="0">
                          <a:solidFill>
                            <a:schemeClr val="tx1"/>
                          </a:solidFill>
                          <a:latin typeface="+mn-ea"/>
                        </a:rPr>
                        <a:t>（ニ）個人情報の一部は、お申込みいただいた組織の研修所轄部署に受講後報告として提供される場合があります。 </a:t>
                      </a:r>
                      <a:endParaRPr lang="en-US" altLang="ja-JP" sz="900" b="0" dirty="0" smtClean="0">
                        <a:solidFill>
                          <a:schemeClr val="tx1"/>
                        </a:solidFill>
                        <a:latin typeface="+mn-ea"/>
                      </a:endParaRPr>
                    </a:p>
                    <a:p>
                      <a:pPr marL="625475" indent="-358775"/>
                      <a:r>
                        <a:rPr lang="ja-JP" altLang="en-US" sz="800" b="0" dirty="0" smtClean="0">
                          <a:solidFill>
                            <a:schemeClr val="tx1"/>
                          </a:solidFill>
                          <a:latin typeface="+mn-ea"/>
                        </a:rPr>
                        <a:t>（注４） （イ）につきましては、オンライン開催の場合は該当いたしません。 </a:t>
                      </a:r>
                      <a:endParaRPr lang="en-US" altLang="ja-JP" sz="800" b="0" dirty="0" smtClean="0">
                        <a:solidFill>
                          <a:schemeClr val="tx1"/>
                        </a:solidFill>
                        <a:latin typeface="+mn-ea"/>
                      </a:endParaRPr>
                    </a:p>
                    <a:p>
                      <a:endParaRPr lang="en-US" altLang="ja-JP" sz="800" b="0" dirty="0" smtClean="0">
                        <a:solidFill>
                          <a:schemeClr val="tx1"/>
                        </a:solidFill>
                        <a:latin typeface="+mn-ea"/>
                      </a:endParaRPr>
                    </a:p>
                    <a:p>
                      <a:pPr marL="266700" indent="-266700"/>
                      <a:r>
                        <a:rPr lang="ja-JP" altLang="en-US" sz="1050" b="0" baseline="0" dirty="0" smtClean="0">
                          <a:solidFill>
                            <a:schemeClr val="tx1"/>
                          </a:solidFill>
                          <a:latin typeface="+mn-ea"/>
                        </a:rPr>
                        <a:t> </a:t>
                      </a:r>
                      <a:r>
                        <a:rPr lang="ja-JP" altLang="en-US" sz="1050" b="0" dirty="0" smtClean="0">
                          <a:solidFill>
                            <a:schemeClr val="tx1"/>
                          </a:solidFill>
                          <a:latin typeface="+mn-ea"/>
                        </a:rPr>
                        <a:t>４ 弊社が提供するサービスの品質向上のために、お客様個人が特定できない範囲で、講座内容を撮影・録画・録音する場合がございます。</a:t>
                      </a:r>
                      <a:endParaRPr lang="en-US" altLang="ja-JP" sz="1050" b="0" dirty="0" smtClean="0">
                        <a:solidFill>
                          <a:schemeClr val="tx1"/>
                        </a:solidFill>
                        <a:latin typeface="+mn-ea"/>
                      </a:endParaRPr>
                    </a:p>
                    <a:p>
                      <a:pPr marL="266700" indent="-266700"/>
                      <a:endParaRPr lang="en-US" altLang="ja-JP" sz="800" b="0" dirty="0" smtClean="0">
                        <a:solidFill>
                          <a:schemeClr val="tx1"/>
                        </a:solidFill>
                        <a:latin typeface="+mn-ea"/>
                      </a:endParaRPr>
                    </a:p>
                    <a:p>
                      <a:pPr marL="266700" indent="-266700"/>
                      <a:r>
                        <a:rPr lang="ja-JP" altLang="en-US" sz="1050" b="0" dirty="0" smtClean="0">
                          <a:solidFill>
                            <a:schemeClr val="tx1"/>
                          </a:solidFill>
                          <a:latin typeface="+mn-ea"/>
                        </a:rPr>
                        <a:t> ５ ご参加者の個人情報に関する利用目的の通知、開示、訂正・削除・提供の拒否につきましては、ご本人様からのお申し出により、合理的な期間および範囲で対応をさせていただきます。</a:t>
                      </a:r>
                      <a:endParaRPr lang="en-US" altLang="ja-JP" sz="1050" b="0" dirty="0" smtClean="0">
                        <a:solidFill>
                          <a:schemeClr val="tx1"/>
                        </a:solidFill>
                        <a:latin typeface="+mn-ea"/>
                      </a:endParaRPr>
                    </a:p>
                    <a:p>
                      <a:pPr marL="266700" indent="-266700"/>
                      <a:endParaRPr lang="en-US" altLang="ja-JP" sz="800" b="0" dirty="0" smtClean="0">
                        <a:solidFill>
                          <a:schemeClr val="tx1"/>
                        </a:solidFill>
                        <a:latin typeface="+mn-ea"/>
                      </a:endParaRPr>
                    </a:p>
                    <a:p>
                      <a:pPr marL="266700" indent="-266700"/>
                      <a:r>
                        <a:rPr lang="ja-JP" altLang="en-US" sz="1050" b="0" dirty="0" smtClean="0">
                          <a:solidFill>
                            <a:schemeClr val="tx1"/>
                          </a:solidFill>
                          <a:latin typeface="+mn-ea"/>
                        </a:rPr>
                        <a:t> ６ </a:t>
                      </a:r>
                      <a:r>
                        <a:rPr lang="en-US" altLang="ja-JP" sz="1050" b="0" dirty="0" smtClean="0">
                          <a:solidFill>
                            <a:schemeClr val="tx1"/>
                          </a:solidFill>
                          <a:latin typeface="+mn-ea"/>
                        </a:rPr>
                        <a:t>BLS</a:t>
                      </a:r>
                      <a:r>
                        <a:rPr lang="ja-JP" altLang="en-US" sz="1050" b="0" dirty="0" smtClean="0">
                          <a:solidFill>
                            <a:schemeClr val="tx1"/>
                          </a:solidFill>
                          <a:latin typeface="+mn-ea"/>
                        </a:rPr>
                        <a:t>の公開講座ご参加者に対するプライバシーポリシーの詳細は、弊社ホームページをご参照ください。</a:t>
                      </a:r>
                      <a:endParaRPr lang="en-US" altLang="ja-JP" sz="1050" b="0" dirty="0" smtClean="0">
                        <a:solidFill>
                          <a:schemeClr val="tx1"/>
                        </a:solidFill>
                        <a:latin typeface="+mn-ea"/>
                      </a:endParaRPr>
                    </a:p>
                    <a:p>
                      <a:endParaRPr lang="en-US" altLang="ja-JP" sz="800" b="0" dirty="0" smtClean="0">
                        <a:solidFill>
                          <a:schemeClr val="tx1"/>
                        </a:solidFill>
                        <a:latin typeface="+mn-ea"/>
                      </a:endParaRPr>
                    </a:p>
                    <a:p>
                      <a:pPr marL="271463" indent="-271463"/>
                      <a:r>
                        <a:rPr lang="ja-JP" altLang="en-US" sz="1050" b="0" dirty="0" smtClean="0">
                          <a:solidFill>
                            <a:schemeClr val="tx1"/>
                          </a:solidFill>
                          <a:latin typeface="+mn-ea"/>
                        </a:rPr>
                        <a:t> ７ 本書記載の情報および個人情報の取扱いに関 するご質問・ご要望は下記にて承ります。</a:t>
                      </a:r>
                      <a:endParaRPr lang="en-US" altLang="ja-JP" sz="1050" b="0" dirty="0" smtClean="0">
                        <a:solidFill>
                          <a:schemeClr val="tx1"/>
                        </a:solidFill>
                        <a:latin typeface="+mn-ea"/>
                      </a:endParaRPr>
                    </a:p>
                    <a:p>
                      <a:endParaRPr kumimoji="1" lang="ja-JP" altLang="en-US" sz="1000" b="0" dirty="0">
                        <a:solidFill>
                          <a:schemeClr val="tx1"/>
                        </a:solidFill>
                      </a:endParaRPr>
                    </a:p>
                  </a:txBody>
                  <a:tcPr>
                    <a:solidFill>
                      <a:schemeClr val="bg1"/>
                    </a:solidFill>
                  </a:tcPr>
                </a:tc>
                <a:extLst>
                  <a:ext uri="{0D108BD9-81ED-4DB2-BD59-A6C34878D82A}">
                    <a16:rowId xmlns:a16="http://schemas.microsoft.com/office/drawing/2014/main" val="3817373578"/>
                  </a:ext>
                </a:extLst>
              </a:tr>
            </a:tbl>
          </a:graphicData>
        </a:graphic>
      </p:graphicFrame>
      <p:sp>
        <p:nvSpPr>
          <p:cNvPr id="4" name="フッター プレースホルダー 3"/>
          <p:cNvSpPr>
            <a:spLocks noGrp="1"/>
          </p:cNvSpPr>
          <p:nvPr>
            <p:ph type="ftr" sz="quarter" idx="11"/>
          </p:nvPr>
        </p:nvSpPr>
        <p:spPr>
          <a:xfrm>
            <a:off x="2244329" y="8411330"/>
            <a:ext cx="2314575" cy="486833"/>
          </a:xfrm>
        </p:spPr>
        <p:txBody>
          <a:bodyPr/>
          <a:lstStyle/>
          <a:p>
            <a:r>
              <a:rPr lang="en-US" altLang="ja-JP" smtClean="0"/>
              <a:t>Copyright © BCon Learning Services.,Inc. All rithts reserved.</a:t>
            </a:r>
            <a:endParaRPr lang="ja-JP" altLang="en-US" dirty="0"/>
          </a:p>
        </p:txBody>
      </p:sp>
      <p:sp>
        <p:nvSpPr>
          <p:cNvPr id="8" name="正方形/長方形 7"/>
          <p:cNvSpPr/>
          <p:nvPr/>
        </p:nvSpPr>
        <p:spPr>
          <a:xfrm>
            <a:off x="89248" y="8524736"/>
            <a:ext cx="6552728" cy="4426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pic>
        <p:nvPicPr>
          <p:cNvPr id="9" name="Picture 2" descr="\\sec104\Projects\14年\140408_BLS\営業活動関係、HP・ＷＥＢ関係、ターゲットリスト\DM、メルマガ、パンフ、講師写真等\講師写真・HP図表、ロゴ\BLS_Logo\BLS_logo_PNG\color\logo_color_09.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6037" y="8565052"/>
            <a:ext cx="2497723" cy="201128"/>
          </a:xfrm>
          <a:prstGeom prst="rect">
            <a:avLst/>
          </a:prstGeom>
          <a:noFill/>
          <a:extLst>
            <a:ext uri="{909E8E84-426E-40DD-AFC4-6F175D3DCCD1}">
              <a14:hiddenFill xmlns:a14="http://schemas.microsoft.com/office/drawing/2010/main">
                <a:solidFill>
                  <a:srgbClr val="FFFFFF"/>
                </a:solidFill>
              </a14:hiddenFill>
            </a:ext>
          </a:extLst>
        </p:spPr>
      </p:pic>
      <p:sp>
        <p:nvSpPr>
          <p:cNvPr id="10" name="正方形/長方形 9"/>
          <p:cNvSpPr/>
          <p:nvPr/>
        </p:nvSpPr>
        <p:spPr>
          <a:xfrm>
            <a:off x="89248" y="8525315"/>
            <a:ext cx="337440" cy="44679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主催</a:t>
            </a:r>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11" name="直線コネクタ 10"/>
          <p:cNvCxnSpPr/>
          <p:nvPr/>
        </p:nvCxnSpPr>
        <p:spPr>
          <a:xfrm>
            <a:off x="197024" y="8972690"/>
            <a:ext cx="6368489" cy="0"/>
          </a:xfrm>
          <a:prstGeom prst="line">
            <a:avLst/>
          </a:prstGeom>
          <a:ln>
            <a:solidFill>
              <a:srgbClr val="000066"/>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377280" y="8782571"/>
            <a:ext cx="3312368" cy="215444"/>
          </a:xfrm>
          <a:prstGeom prst="rect">
            <a:avLst/>
          </a:prstGeom>
          <a:noFill/>
        </p:spPr>
        <p:txBody>
          <a:bodyPr wrap="square" rtlCol="0">
            <a:spAutoFit/>
          </a:bodyPr>
          <a:lstStyle/>
          <a:p>
            <a:r>
              <a:rPr kumimoji="1" lang="ja-JP" altLang="en-US" sz="800" dirty="0" smtClean="0">
                <a:latin typeface="HG丸ｺﾞｼｯｸM-PRO" panose="020F0600000000000000" pitchFamily="50" charset="-128"/>
                <a:ea typeface="HG丸ｺﾞｼｯｸM-PRO" panose="020F0600000000000000" pitchFamily="50" charset="-128"/>
              </a:rPr>
              <a:t>〒</a:t>
            </a:r>
            <a:r>
              <a:rPr kumimoji="1" lang="en-US" altLang="ja-JP" sz="800" dirty="0" smtClean="0">
                <a:latin typeface="HG丸ｺﾞｼｯｸM-PRO" panose="020F0600000000000000" pitchFamily="50" charset="-128"/>
                <a:ea typeface="HG丸ｺﾞｼｯｸM-PRO" panose="020F0600000000000000" pitchFamily="50" charset="-128"/>
              </a:rPr>
              <a:t>103-0025</a:t>
            </a:r>
            <a:r>
              <a:rPr kumimoji="1" lang="ja-JP" altLang="en-US" sz="800" dirty="0" smtClean="0">
                <a:latin typeface="HG丸ｺﾞｼｯｸM-PRO" panose="020F0600000000000000" pitchFamily="50" charset="-128"/>
                <a:ea typeface="HG丸ｺﾞｼｯｸM-PRO" panose="020F0600000000000000" pitchFamily="50" charset="-128"/>
              </a:rPr>
              <a:t>　東京都中央区日本橋茅場町２－２－１　東石ビル</a:t>
            </a:r>
            <a:endParaRPr kumimoji="1" lang="en-US" altLang="ja-JP" sz="800" dirty="0" smtClean="0">
              <a:latin typeface="HG丸ｺﾞｼｯｸM-PRO" panose="020F0600000000000000" pitchFamily="50" charset="-128"/>
              <a:ea typeface="HG丸ｺﾞｼｯｸM-PRO" panose="020F0600000000000000" pitchFamily="50" charset="-128"/>
            </a:endParaRPr>
          </a:p>
        </p:txBody>
      </p:sp>
      <p:sp>
        <p:nvSpPr>
          <p:cNvPr id="13" name="テキスト ボックス 12"/>
          <p:cNvSpPr txBox="1"/>
          <p:nvPr/>
        </p:nvSpPr>
        <p:spPr>
          <a:xfrm>
            <a:off x="3625258" y="8567241"/>
            <a:ext cx="3232742" cy="400110"/>
          </a:xfrm>
          <a:prstGeom prst="rect">
            <a:avLst/>
          </a:prstGeom>
          <a:noFill/>
        </p:spPr>
        <p:txBody>
          <a:bodyPr wrap="square" rtlCol="0">
            <a:spAutoFit/>
          </a:bodyPr>
          <a:lstStyle/>
          <a:p>
            <a:r>
              <a:rPr kumimoji="1" lang="ja-JP" altLang="en-US" sz="1000" dirty="0" smtClean="0">
                <a:latin typeface="HG丸ｺﾞｼｯｸM-PRO" panose="020F0600000000000000" pitchFamily="50" charset="-128"/>
                <a:ea typeface="HG丸ｺﾞｼｯｸM-PRO" panose="020F0600000000000000" pitchFamily="50" charset="-128"/>
              </a:rPr>
              <a:t>ＴＥＬ：</a:t>
            </a:r>
            <a:r>
              <a:rPr kumimoji="1" lang="en-US" altLang="ja-JP" sz="1000" dirty="0" smtClean="0">
                <a:latin typeface="HG丸ｺﾞｼｯｸM-PRO" panose="020F0600000000000000" pitchFamily="50" charset="-128"/>
                <a:ea typeface="HG丸ｺﾞｼｯｸM-PRO" panose="020F0600000000000000" pitchFamily="50" charset="-128"/>
              </a:rPr>
              <a:t>03-6231-1670</a:t>
            </a:r>
            <a:r>
              <a:rPr kumimoji="1" lang="ja-JP" altLang="en-US" sz="1000" dirty="0" smtClean="0">
                <a:latin typeface="HG丸ｺﾞｼｯｸM-PRO" panose="020F0600000000000000" pitchFamily="50" charset="-128"/>
                <a:ea typeface="HG丸ｺﾞｼｯｸM-PRO" panose="020F0600000000000000" pitchFamily="50" charset="-128"/>
              </a:rPr>
              <a:t>（平日</a:t>
            </a:r>
            <a:r>
              <a:rPr kumimoji="1" lang="en-US" altLang="ja-JP" sz="1000" dirty="0" smtClean="0">
                <a:latin typeface="HG丸ｺﾞｼｯｸM-PRO" panose="020F0600000000000000" pitchFamily="50" charset="-128"/>
                <a:ea typeface="HG丸ｺﾞｼｯｸM-PRO" panose="020F0600000000000000" pitchFamily="50" charset="-128"/>
              </a:rPr>
              <a:t>9:00</a:t>
            </a:r>
            <a:r>
              <a:rPr kumimoji="1" lang="ja-JP" altLang="en-US" sz="1000" dirty="0" smtClean="0">
                <a:latin typeface="HG丸ｺﾞｼｯｸM-PRO" panose="020F0600000000000000" pitchFamily="50" charset="-128"/>
                <a:ea typeface="HG丸ｺﾞｼｯｸM-PRO" panose="020F0600000000000000" pitchFamily="50" charset="-128"/>
              </a:rPr>
              <a:t>～</a:t>
            </a:r>
            <a:r>
              <a:rPr kumimoji="1" lang="en-US" altLang="ja-JP" sz="1000" dirty="0" smtClean="0">
                <a:latin typeface="HG丸ｺﾞｼｯｸM-PRO" panose="020F0600000000000000" pitchFamily="50" charset="-128"/>
                <a:ea typeface="HG丸ｺﾞｼｯｸM-PRO" panose="020F0600000000000000" pitchFamily="50" charset="-128"/>
              </a:rPr>
              <a:t>17:30</a:t>
            </a:r>
            <a:r>
              <a:rPr kumimoji="1"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ＦＡＸ：</a:t>
            </a:r>
            <a:r>
              <a:rPr lang="en-US" altLang="ja-JP" sz="1000" dirty="0" smtClean="0">
                <a:latin typeface="HG丸ｺﾞｼｯｸM-PRO" panose="020F0600000000000000" pitchFamily="50" charset="-128"/>
                <a:ea typeface="HG丸ｺﾞｼｯｸM-PRO" panose="020F0600000000000000" pitchFamily="50" charset="-128"/>
              </a:rPr>
              <a:t>03-6231-1677</a:t>
            </a:r>
            <a:r>
              <a:rPr lang="ja-JP" altLang="en-US" sz="1000" dirty="0" smtClean="0">
                <a:latin typeface="HG丸ｺﾞｼｯｸM-PRO" panose="020F0600000000000000" pitchFamily="50" charset="-128"/>
                <a:ea typeface="HG丸ｺﾞｼｯｸM-PRO" panose="020F0600000000000000" pitchFamily="50" charset="-128"/>
              </a:rPr>
              <a:t>（</a:t>
            </a:r>
            <a:r>
              <a:rPr lang="en-US" altLang="ja-JP" sz="1000" dirty="0" smtClean="0">
                <a:latin typeface="HG丸ｺﾞｼｯｸM-PRO" panose="020F0600000000000000" pitchFamily="50" charset="-128"/>
                <a:ea typeface="HG丸ｺﾞｼｯｸM-PRO" panose="020F0600000000000000" pitchFamily="50" charset="-128"/>
              </a:rPr>
              <a:t>24</a:t>
            </a:r>
            <a:r>
              <a:rPr lang="ja-JP" altLang="en-US" sz="1000" dirty="0" smtClean="0">
                <a:latin typeface="HG丸ｺﾞｼｯｸM-PRO" panose="020F0600000000000000" pitchFamily="50" charset="-128"/>
                <a:ea typeface="HG丸ｺﾞｼｯｸM-PRO" panose="020F0600000000000000" pitchFamily="50" charset="-128"/>
              </a:rPr>
              <a:t>時間）</a:t>
            </a:r>
            <a:endParaRPr kumimoji="1" lang="ja-JP" altLang="en-US" sz="1000" dirty="0">
              <a:latin typeface="HG丸ｺﾞｼｯｸM-PRO" panose="020F0600000000000000" pitchFamily="50" charset="-128"/>
              <a:ea typeface="HG丸ｺﾞｼｯｸM-PRO" panose="020F0600000000000000" pitchFamily="50" charset="-128"/>
            </a:endParaRPr>
          </a:p>
        </p:txBody>
      </p:sp>
      <p:pic>
        <p:nvPicPr>
          <p:cNvPr id="26" name="Picture 2" descr="C:\Users\kazu-iguchi\Desktop\17001967_01_75_JP.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0479" y="7820562"/>
            <a:ext cx="764174" cy="764174"/>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697479" y="357708"/>
            <a:ext cx="5408274" cy="307777"/>
          </a:xfrm>
          <a:prstGeom prst="rect">
            <a:avLst/>
          </a:prstGeom>
        </p:spPr>
        <p:txBody>
          <a:bodyPr wrap="square">
            <a:spAutoFit/>
          </a:bodyPr>
          <a:lstStyle/>
          <a:p>
            <a:pPr marL="266700" indent="-266700" algn="ctr"/>
            <a:r>
              <a:rPr lang="en-US" altLang="ja-JP" sz="1400" b="1" dirty="0">
                <a:latin typeface="+mn-ea"/>
              </a:rPr>
              <a:t>【</a:t>
            </a:r>
            <a:r>
              <a:rPr lang="ja-JP" altLang="en-US" sz="1400" b="1" dirty="0">
                <a:latin typeface="+mn-ea"/>
              </a:rPr>
              <a:t>本書および講座内の個人情報取扱について</a:t>
            </a:r>
            <a:r>
              <a:rPr lang="en-US" altLang="ja-JP" sz="1400" b="1" dirty="0">
                <a:latin typeface="+mn-ea"/>
              </a:rPr>
              <a:t>】</a:t>
            </a:r>
          </a:p>
        </p:txBody>
      </p:sp>
      <p:sp>
        <p:nvSpPr>
          <p:cNvPr id="5" name="正方形/長方形 4"/>
          <p:cNvSpPr/>
          <p:nvPr/>
        </p:nvSpPr>
        <p:spPr>
          <a:xfrm>
            <a:off x="197024" y="778891"/>
            <a:ext cx="6444952" cy="53478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46477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1079</Words>
  <Application>Microsoft Office PowerPoint</Application>
  <PresentationFormat>画面に合わせる (4:3)</PresentationFormat>
  <Paragraphs>98</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2023-08-18T07:42:43Z</dcterms:created>
  <dcterms:modified xsi:type="dcterms:W3CDTF">2023-08-18T07:43:18Z</dcterms:modified>
</cp:coreProperties>
</file>