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0" r:id="rId1"/>
  </p:sldMasterIdLst>
  <p:notesMasterIdLst>
    <p:notesMasterId r:id="rId4"/>
  </p:notesMasterIdLst>
  <p:handoutMasterIdLst>
    <p:handoutMasterId r:id="rId5"/>
  </p:handoutMasterIdLst>
  <p:sldIdLst>
    <p:sldId id="330" r:id="rId2"/>
    <p:sldId id="334" r:id="rId3"/>
  </p:sldIdLst>
  <p:sldSz cx="6858000" cy="9906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172">
          <p15:clr>
            <a:srgbClr val="A4A3A4"/>
          </p15:clr>
        </p15:guide>
        <p15:guide id="2" pos="4201">
          <p15:clr>
            <a:srgbClr val="A4A3A4"/>
          </p15:clr>
        </p15:guide>
        <p15:guide id="3" pos="210">
          <p15:clr>
            <a:srgbClr val="A4A3A4"/>
          </p15:clr>
        </p15:guide>
        <p15:guide id="4" orient="horz" pos="3120">
          <p15:clr>
            <a:srgbClr val="A4A3A4"/>
          </p15:clr>
        </p15:guide>
        <p15:guide id="5" orient="horz" pos="6068" userDrawn="1">
          <p15:clr>
            <a:srgbClr val="A4A3A4"/>
          </p15:clr>
        </p15:guide>
        <p15:guide id="6" pos="2160">
          <p15:clr>
            <a:srgbClr val="A4A3A4"/>
          </p15:clr>
        </p15:guide>
        <p15:guide id="7" pos="119">
          <p15:clr>
            <a:srgbClr val="A4A3A4"/>
          </p15:clr>
        </p15:guide>
        <p15:guide id="8" pos="2069">
          <p15:clr>
            <a:srgbClr val="A4A3A4"/>
          </p15:clr>
        </p15:guide>
        <p15:guide id="9" pos="2251">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石橋 弘規" initials="石橋" lastIdx="1" clrIdx="0">
    <p:extLst>
      <p:ext uri="{19B8F6BF-5375-455C-9EA6-DF929625EA0E}">
        <p15:presenceInfo xmlns:p15="http://schemas.microsoft.com/office/powerpoint/2012/main" userId="石橋 弘規"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1CC74"/>
    <a:srgbClr val="10E27E"/>
    <a:srgbClr val="10EA82"/>
    <a:srgbClr val="19EF89"/>
    <a:srgbClr val="44F29F"/>
    <a:srgbClr val="0ED476"/>
    <a:srgbClr val="6D6D6D"/>
    <a:srgbClr val="09894C"/>
    <a:srgbClr val="088248"/>
    <a:srgbClr val="0ECC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9" autoAdjust="0"/>
    <p:restoredTop sz="67266" autoAdjust="0"/>
  </p:normalViewPr>
  <p:slideViewPr>
    <p:cSldViewPr snapToObjects="1">
      <p:cViewPr>
        <p:scale>
          <a:sx n="66" d="100"/>
          <a:sy n="66" d="100"/>
        </p:scale>
        <p:origin x="2222" y="38"/>
      </p:cViewPr>
      <p:guideLst>
        <p:guide orient="horz" pos="172"/>
        <p:guide pos="4201"/>
        <p:guide pos="210"/>
        <p:guide orient="horz" pos="3120"/>
        <p:guide orient="horz" pos="6068"/>
        <p:guide pos="2160"/>
        <p:guide pos="119"/>
        <p:guide pos="2069"/>
        <p:guide pos="2251"/>
      </p:guideLst>
    </p:cSldViewPr>
  </p:slideViewPr>
  <p:outlineViewPr>
    <p:cViewPr>
      <p:scale>
        <a:sx n="33" d="100"/>
        <a:sy n="33" d="100"/>
      </p:scale>
      <p:origin x="0" y="20064"/>
    </p:cViewPr>
  </p:outlineViewPr>
  <p:notesTextViewPr>
    <p:cViewPr>
      <p:scale>
        <a:sx n="100" d="100"/>
        <a:sy n="100" d="100"/>
      </p:scale>
      <p:origin x="0" y="0"/>
    </p:cViewPr>
  </p:notesTextViewPr>
  <p:sorterViewPr>
    <p:cViewPr>
      <p:scale>
        <a:sx n="68" d="100"/>
        <a:sy n="68" d="100"/>
      </p:scale>
      <p:origin x="0" y="0"/>
    </p:cViewPr>
  </p:sorterViewPr>
  <p:notesViewPr>
    <p:cSldViewPr snapToObjects="1">
      <p:cViewPr>
        <p:scale>
          <a:sx n="33" d="100"/>
          <a:sy n="33" d="100"/>
        </p:scale>
        <p:origin x="3797" y="1152"/>
      </p:cViewPr>
      <p:guideLst>
        <p:guide orient="horz" pos="3107"/>
        <p:guide pos="2121"/>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5D68B89-D4BC-406D-A27A-6963B0BA9C76}" type="datetimeFigureOut">
              <a:rPr kumimoji="1" lang="ja-JP" altLang="en-US" smtClean="0"/>
              <a:t>2023/9/12</a:t>
            </a:fld>
            <a:endParaRPr kumimoji="1" lang="ja-JP" altLang="en-US" dirty="0"/>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FF3A81F3-46A6-47DE-97FF-5C64ECDC1690}" type="slidenum">
              <a:rPr kumimoji="1" lang="ja-JP" altLang="en-US" smtClean="0"/>
              <a:t>‹#›</a:t>
            </a:fld>
            <a:endParaRPr kumimoji="1" lang="ja-JP" altLang="en-US" dirty="0"/>
          </a:p>
        </p:txBody>
      </p:sp>
    </p:spTree>
    <p:extLst>
      <p:ext uri="{BB962C8B-B14F-4D97-AF65-F5344CB8AC3E}">
        <p14:creationId xmlns:p14="http://schemas.microsoft.com/office/powerpoint/2010/main" val="33924449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ja-JP" dirty="0"/>
          </a:p>
        </p:txBody>
      </p:sp>
      <p:sp>
        <p:nvSpPr>
          <p:cNvPr id="3075" name="Rectangle 3"/>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2087563" y="739775"/>
            <a:ext cx="2562225"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ja-JP" dirty="0"/>
          </a:p>
        </p:txBody>
      </p:sp>
      <p:sp>
        <p:nvSpPr>
          <p:cNvPr id="3079" name="Rectangle 7"/>
          <p:cNvSpPr>
            <a:spLocks noGrp="1" noChangeArrowheads="1"/>
          </p:cNvSpPr>
          <p:nvPr>
            <p:ph type="sldNum" sz="quarter" idx="5"/>
          </p:nvPr>
        </p:nvSpPr>
        <p:spPr bwMode="auto">
          <a:xfrm>
            <a:off x="3079849" y="9371013"/>
            <a:ext cx="633238"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CFAD32B-39AB-4B5E-8CE9-9D92879511FF}" type="slidenum">
              <a:rPr lang="en-US" altLang="ja-JP"/>
              <a:pPr>
                <a:defRPr/>
              </a:pPr>
              <a:t>‹#›</a:t>
            </a:fld>
            <a:endParaRPr lang="en-US" altLang="ja-JP" dirty="0"/>
          </a:p>
        </p:txBody>
      </p:sp>
    </p:spTree>
    <p:extLst>
      <p:ext uri="{BB962C8B-B14F-4D97-AF65-F5344CB8AC3E}">
        <p14:creationId xmlns:p14="http://schemas.microsoft.com/office/powerpoint/2010/main" val="208123628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58064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805270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422222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527050"/>
            <a:ext cx="4284662" cy="83947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86854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2954361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8313" y="6629400"/>
            <a:ext cx="5915025" cy="21669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1062189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6838"/>
            <a:ext cx="2881312" cy="62849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505200" y="2636838"/>
            <a:ext cx="2881313" cy="62849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3988309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3075" y="3617913"/>
            <a:ext cx="2900363" cy="532288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617913"/>
            <a:ext cx="2916237" cy="532288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99372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F84C40E-AA67-D06F-6D3F-CF341FF2D6B8}"/>
              </a:ext>
            </a:extLst>
          </p:cNvPr>
          <p:cNvSpPr txBox="1"/>
          <p:nvPr userDrawn="1"/>
        </p:nvSpPr>
        <p:spPr>
          <a:xfrm>
            <a:off x="0" y="0"/>
            <a:ext cx="6858000" cy="9906000"/>
          </a:xfrm>
          <a:prstGeom prst="rect">
            <a:avLst/>
          </a:prstGeom>
          <a:solidFill>
            <a:srgbClr val="10E27E"/>
          </a:solidFill>
        </p:spPr>
        <p:txBody>
          <a:bodyPr wrap="square" rtlCol="0">
            <a:spAutoFit/>
          </a:bodyPr>
          <a:lstStyle/>
          <a:p>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311607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タイトルのみ">
    <p:bg>
      <p:bgPr>
        <a:solidFill>
          <a:schemeClr val="accent6">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406437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2694656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B8DF505-601A-4330-B2EF-A4F91E69222D}" type="datetimeFigureOut">
              <a:rPr kumimoji="1" lang="ja-JP" altLang="en-US" smtClean="0"/>
              <a:t>2023/9/12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87058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050"/>
            <a:ext cx="5915025" cy="191452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636838"/>
            <a:ext cx="5915025" cy="628491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9B8DF505-601A-4330-B2EF-A4F91E69222D}" type="datetimeFigureOut">
              <a:rPr kumimoji="1" lang="ja-JP" altLang="en-US" smtClean="0"/>
              <a:t>2023/9/12</a:t>
            </a:fld>
            <a:endParaRPr kumimoji="1" lang="ja-JP" altLang="en-US" dirty="0"/>
          </a:p>
        </p:txBody>
      </p:sp>
      <p:sp>
        <p:nvSpPr>
          <p:cNvPr id="5" name="フッター プレースホルダー 4"/>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E456B64A-D005-49E1-BDAF-DD8753961801}" type="slidenum">
              <a:rPr kumimoji="1" lang="ja-JP" altLang="en-US" smtClean="0"/>
              <a:t>‹#›</a:t>
            </a:fld>
            <a:endParaRPr kumimoji="1" lang="ja-JP" altLang="en-US" dirty="0"/>
          </a:p>
        </p:txBody>
      </p:sp>
    </p:spTree>
    <p:extLst>
      <p:ext uri="{BB962C8B-B14F-4D97-AF65-F5344CB8AC3E}">
        <p14:creationId xmlns:p14="http://schemas.microsoft.com/office/powerpoint/2010/main" val="360021240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702" r:id="rId7"/>
    <p:sldLayoutId id="2147483697" r:id="rId8"/>
    <p:sldLayoutId id="2147483698" r:id="rId9"/>
    <p:sldLayoutId id="2147483699" r:id="rId10"/>
    <p:sldLayoutId id="2147483700" r:id="rId11"/>
    <p:sldLayoutId id="2147483701"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200611" y="1814757"/>
            <a:ext cx="6657389" cy="1371516"/>
            <a:chOff x="97625" y="1712550"/>
            <a:chExt cx="6891139" cy="1371516"/>
          </a:xfrm>
        </p:grpSpPr>
        <p:sp>
          <p:nvSpPr>
            <p:cNvPr id="13" name="正方形/長方形 12"/>
            <p:cNvSpPr/>
            <p:nvPr/>
          </p:nvSpPr>
          <p:spPr>
            <a:xfrm>
              <a:off x="97625" y="1729849"/>
              <a:ext cx="1440200" cy="1354217"/>
            </a:xfrm>
            <a:prstGeom prst="rect">
              <a:avLst/>
            </a:prstGeom>
          </p:spPr>
          <p:txBody>
            <a:bodyPr wrap="square">
              <a:spAutoFit/>
            </a:bodyPr>
            <a:lstStyle/>
            <a:p>
              <a:pPr algn="dist"/>
              <a:r>
                <a:rPr lang="ja-JP" altLang="en-US" sz="1600" b="1" dirty="0">
                  <a:solidFill>
                    <a:schemeClr val="bg1"/>
                  </a:solidFill>
                  <a:latin typeface="游ゴシック" panose="020B0400000000000000" pitchFamily="50" charset="-128"/>
                  <a:ea typeface="游ゴシック" panose="020B0400000000000000" pitchFamily="50" charset="-128"/>
                </a:rPr>
                <a:t>開催日</a:t>
              </a:r>
              <a:endParaRPr lang="en-US" altLang="ja-JP" sz="1600" b="1" dirty="0">
                <a:solidFill>
                  <a:schemeClr val="bg1"/>
                </a:solidFill>
                <a:latin typeface="游ゴシック" panose="020B0400000000000000" pitchFamily="50" charset="-128"/>
                <a:ea typeface="游ゴシック" panose="020B0400000000000000" pitchFamily="50" charset="-128"/>
              </a:endParaRPr>
            </a:p>
            <a:p>
              <a:pPr algn="dist"/>
              <a:r>
                <a:rPr lang="ja-JP" altLang="en-US" sz="1600" b="1" dirty="0">
                  <a:solidFill>
                    <a:schemeClr val="bg1"/>
                  </a:solidFill>
                  <a:latin typeface="游ゴシック" panose="020B0400000000000000" pitchFamily="50" charset="-128"/>
                  <a:ea typeface="游ゴシック" panose="020B0400000000000000" pitchFamily="50" charset="-128"/>
                </a:rPr>
                <a:t>時間</a:t>
              </a:r>
              <a:endParaRPr lang="en-US" altLang="ja-JP" sz="1600" b="1" dirty="0">
                <a:solidFill>
                  <a:schemeClr val="bg1"/>
                </a:solidFill>
                <a:latin typeface="游ゴシック" panose="020B0400000000000000" pitchFamily="50" charset="-128"/>
                <a:ea typeface="游ゴシック" panose="020B0400000000000000" pitchFamily="50" charset="-128"/>
              </a:endParaRPr>
            </a:p>
            <a:p>
              <a:pPr algn="dist"/>
              <a:endParaRPr lang="en-US" altLang="ja-JP" sz="1600" b="1" dirty="0" smtClean="0">
                <a:solidFill>
                  <a:schemeClr val="bg1"/>
                </a:solidFill>
                <a:latin typeface="游ゴシック" panose="020B0400000000000000" pitchFamily="50" charset="-128"/>
                <a:ea typeface="游ゴシック" panose="020B0400000000000000" pitchFamily="50" charset="-128"/>
              </a:endParaRPr>
            </a:p>
            <a:p>
              <a:pPr algn="dist"/>
              <a:r>
                <a:rPr lang="ja-JP" altLang="en-US" sz="1600" b="1" dirty="0" smtClean="0">
                  <a:solidFill>
                    <a:schemeClr val="bg1"/>
                  </a:solidFill>
                  <a:latin typeface="游ゴシック" panose="020B0400000000000000" pitchFamily="50" charset="-128"/>
                  <a:ea typeface="游ゴシック" panose="020B0400000000000000" pitchFamily="50" charset="-128"/>
                </a:rPr>
                <a:t>参加</a:t>
              </a:r>
              <a:r>
                <a:rPr lang="ja-JP" altLang="en-US" sz="1600" b="1" dirty="0">
                  <a:solidFill>
                    <a:schemeClr val="bg1"/>
                  </a:solidFill>
                  <a:latin typeface="游ゴシック" panose="020B0400000000000000" pitchFamily="50" charset="-128"/>
                  <a:ea typeface="游ゴシック" panose="020B0400000000000000" pitchFamily="50" charset="-128"/>
                </a:rPr>
                <a:t>費用</a:t>
              </a:r>
              <a:endParaRPr lang="en-US" altLang="ja-JP" sz="1600" b="1" dirty="0">
                <a:solidFill>
                  <a:schemeClr val="bg1"/>
                </a:solidFill>
                <a:latin typeface="游ゴシック" panose="020B0400000000000000" pitchFamily="50" charset="-128"/>
                <a:ea typeface="游ゴシック" panose="020B0400000000000000" pitchFamily="50" charset="-128"/>
              </a:endParaRPr>
            </a:p>
            <a:p>
              <a:pPr algn="dist"/>
              <a:r>
                <a:rPr lang="ja-JP" altLang="en-US" sz="1600" b="1" dirty="0">
                  <a:solidFill>
                    <a:schemeClr val="bg1"/>
                  </a:solidFill>
                  <a:latin typeface="游ゴシック" panose="020B0400000000000000" pitchFamily="50" charset="-128"/>
                  <a:ea typeface="游ゴシック" panose="020B0400000000000000" pitchFamily="50" charset="-128"/>
                </a:rPr>
                <a:t>参加方法</a:t>
              </a:r>
              <a:endParaRPr lang="en-US" altLang="ja-JP" sz="1600" b="1" dirty="0">
                <a:solidFill>
                  <a:schemeClr val="bg1"/>
                </a:solidFill>
                <a:latin typeface="游ゴシック" panose="020B0400000000000000" pitchFamily="50" charset="-128"/>
                <a:ea typeface="游ゴシック" panose="020B0400000000000000" pitchFamily="50" charset="-128"/>
              </a:endParaRPr>
            </a:p>
          </p:txBody>
        </p:sp>
        <p:sp>
          <p:nvSpPr>
            <p:cNvPr id="19" name="正方形/長方形 18"/>
            <p:cNvSpPr/>
            <p:nvPr/>
          </p:nvSpPr>
          <p:spPr>
            <a:xfrm>
              <a:off x="1686902" y="1712550"/>
              <a:ext cx="5301862" cy="1323439"/>
            </a:xfrm>
            <a:prstGeom prst="rect">
              <a:avLst/>
            </a:prstGeom>
          </p:spPr>
          <p:txBody>
            <a:bodyPr wrap="square">
              <a:spAutoFit/>
            </a:bodyPr>
            <a:lstStyle/>
            <a:p>
              <a:r>
                <a:rPr lang="en-US" altLang="ja-JP" sz="1600" b="1" dirty="0" smtClean="0">
                  <a:solidFill>
                    <a:schemeClr val="bg1"/>
                  </a:solidFill>
                  <a:latin typeface="游ゴシック" panose="020B0400000000000000" pitchFamily="50" charset="-128"/>
                  <a:ea typeface="游ゴシック" panose="020B0400000000000000" pitchFamily="50" charset="-128"/>
                </a:rPr>
                <a:t>2023</a:t>
              </a:r>
              <a:r>
                <a:rPr lang="ja-JP" altLang="en-US" sz="1600" b="1" dirty="0" smtClean="0">
                  <a:solidFill>
                    <a:schemeClr val="bg1"/>
                  </a:solidFill>
                  <a:latin typeface="游ゴシック" panose="020B0400000000000000" pitchFamily="50" charset="-128"/>
                  <a:ea typeface="游ゴシック" panose="020B0400000000000000" pitchFamily="50" charset="-128"/>
                </a:rPr>
                <a:t>年</a:t>
              </a:r>
              <a:r>
                <a:rPr lang="en-US" altLang="ja-JP" sz="1600" b="1" dirty="0" smtClean="0">
                  <a:solidFill>
                    <a:schemeClr val="bg1"/>
                  </a:solidFill>
                  <a:latin typeface="游ゴシック" panose="020B0400000000000000" pitchFamily="50" charset="-128"/>
                  <a:ea typeface="游ゴシック" panose="020B0400000000000000" pitchFamily="50" charset="-128"/>
                </a:rPr>
                <a:t>10</a:t>
              </a:r>
              <a:r>
                <a:rPr lang="ja-JP" altLang="en-US" sz="1600" b="1" dirty="0" smtClean="0">
                  <a:solidFill>
                    <a:schemeClr val="bg1"/>
                  </a:solidFill>
                  <a:latin typeface="游ゴシック" panose="020B0400000000000000" pitchFamily="50" charset="-128"/>
                  <a:ea typeface="游ゴシック" panose="020B0400000000000000" pitchFamily="50" charset="-128"/>
                </a:rPr>
                <a:t>月</a:t>
              </a:r>
              <a:r>
                <a:rPr lang="en-US" altLang="ja-JP" sz="1600" b="1" dirty="0" smtClean="0">
                  <a:solidFill>
                    <a:schemeClr val="bg1"/>
                  </a:solidFill>
                  <a:latin typeface="游ゴシック" panose="020B0400000000000000" pitchFamily="50" charset="-128"/>
                  <a:ea typeface="游ゴシック" panose="020B0400000000000000" pitchFamily="50" charset="-128"/>
                </a:rPr>
                <a:t>25</a:t>
              </a:r>
              <a:r>
                <a:rPr lang="ja-JP" altLang="en-US" sz="1600" b="1" dirty="0" smtClean="0">
                  <a:solidFill>
                    <a:schemeClr val="bg1"/>
                  </a:solidFill>
                  <a:latin typeface="游ゴシック" panose="020B0400000000000000" pitchFamily="50" charset="-128"/>
                  <a:ea typeface="游ゴシック" panose="020B0400000000000000" pitchFamily="50" charset="-128"/>
                </a:rPr>
                <a:t>日</a:t>
              </a:r>
              <a:r>
                <a:rPr lang="en-US" altLang="ja-JP" sz="1600" b="1" dirty="0" smtClean="0">
                  <a:solidFill>
                    <a:schemeClr val="bg1"/>
                  </a:solidFill>
                  <a:latin typeface="游ゴシック" panose="020B0400000000000000" pitchFamily="50" charset="-128"/>
                  <a:ea typeface="游ゴシック" panose="020B0400000000000000" pitchFamily="50" charset="-128"/>
                </a:rPr>
                <a:t>(</a:t>
              </a:r>
              <a:r>
                <a:rPr lang="ja-JP" altLang="en-US" sz="1600" b="1" dirty="0">
                  <a:solidFill>
                    <a:schemeClr val="bg1"/>
                  </a:solidFill>
                  <a:latin typeface="游ゴシック" panose="020B0400000000000000" pitchFamily="50" charset="-128"/>
                  <a:ea typeface="游ゴシック" panose="020B0400000000000000" pitchFamily="50" charset="-128"/>
                </a:rPr>
                <a:t>水</a:t>
              </a:r>
              <a:r>
                <a:rPr lang="en-US" altLang="ja-JP" sz="1600" b="1" dirty="0" smtClean="0">
                  <a:solidFill>
                    <a:schemeClr val="bg1"/>
                  </a:solidFill>
                  <a:latin typeface="游ゴシック" panose="020B0400000000000000" pitchFamily="50" charset="-128"/>
                  <a:ea typeface="游ゴシック" panose="020B0400000000000000" pitchFamily="50" charset="-128"/>
                </a:rPr>
                <a:t>) </a:t>
              </a:r>
              <a:r>
                <a:rPr lang="ja-JP" altLang="en-US" sz="1600" b="1" dirty="0" smtClean="0">
                  <a:solidFill>
                    <a:schemeClr val="bg1"/>
                  </a:solidFill>
                  <a:latin typeface="游ゴシック" panose="020B0400000000000000" pitchFamily="50" charset="-128"/>
                  <a:ea typeface="游ゴシック" panose="020B0400000000000000" pitchFamily="50" charset="-128"/>
                </a:rPr>
                <a:t>　午前・午後　各</a:t>
              </a:r>
              <a:r>
                <a:rPr lang="en-US" altLang="ja-JP" sz="1600" b="1" dirty="0" smtClean="0">
                  <a:solidFill>
                    <a:schemeClr val="bg1"/>
                  </a:solidFill>
                  <a:latin typeface="游ゴシック" panose="020B0400000000000000" pitchFamily="50" charset="-128"/>
                  <a:ea typeface="游ゴシック" panose="020B0400000000000000" pitchFamily="50" charset="-128"/>
                </a:rPr>
                <a:t>2</a:t>
              </a:r>
              <a:r>
                <a:rPr lang="ja-JP" altLang="en-US" sz="1600" b="1" dirty="0" smtClean="0">
                  <a:solidFill>
                    <a:schemeClr val="bg1"/>
                  </a:solidFill>
                  <a:latin typeface="游ゴシック" panose="020B0400000000000000" pitchFamily="50" charset="-128"/>
                  <a:ea typeface="游ゴシック" panose="020B0400000000000000" pitchFamily="50" charset="-128"/>
                </a:rPr>
                <a:t>時間</a:t>
              </a:r>
              <a:r>
                <a:rPr lang="ja-JP" altLang="en-US" sz="1600" b="1" dirty="0">
                  <a:solidFill>
                    <a:schemeClr val="bg1"/>
                  </a:solidFill>
                  <a:latin typeface="游ゴシック" panose="020B0400000000000000" pitchFamily="50" charset="-128"/>
                  <a:ea typeface="游ゴシック" panose="020B0400000000000000" pitchFamily="50" charset="-128"/>
                </a:rPr>
                <a:t/>
              </a:r>
              <a:br>
                <a:rPr lang="ja-JP" altLang="en-US" sz="1600" b="1" dirty="0">
                  <a:solidFill>
                    <a:schemeClr val="bg1"/>
                  </a:solidFill>
                  <a:latin typeface="游ゴシック" panose="020B0400000000000000" pitchFamily="50" charset="-128"/>
                  <a:ea typeface="游ゴシック" panose="020B0400000000000000" pitchFamily="50" charset="-128"/>
                </a:rPr>
              </a:br>
              <a:r>
                <a:rPr lang="ja-JP" altLang="en-US" sz="1600" b="1" dirty="0" smtClean="0">
                  <a:solidFill>
                    <a:schemeClr val="bg1"/>
                  </a:solidFill>
                  <a:latin typeface="游ゴシック" panose="020B0400000000000000" pitchFamily="50" charset="-128"/>
                  <a:ea typeface="游ゴシック" panose="020B0400000000000000" pitchFamily="50" charset="-128"/>
                </a:rPr>
                <a:t>午前の部：</a:t>
              </a:r>
              <a:r>
                <a:rPr lang="en-US" altLang="ja-JP" sz="1600" b="1" dirty="0" smtClean="0">
                  <a:solidFill>
                    <a:schemeClr val="bg1"/>
                  </a:solidFill>
                  <a:latin typeface="游ゴシック" panose="020B0400000000000000" pitchFamily="50" charset="-128"/>
                  <a:ea typeface="游ゴシック" panose="020B0400000000000000" pitchFamily="50" charset="-128"/>
                </a:rPr>
                <a:t>9:30</a:t>
              </a:r>
              <a:r>
                <a:rPr lang="ja-JP" altLang="en-US" sz="1600" b="1" dirty="0" smtClean="0">
                  <a:solidFill>
                    <a:schemeClr val="bg1"/>
                  </a:solidFill>
                  <a:latin typeface="游ゴシック" panose="020B0400000000000000" pitchFamily="50" charset="-128"/>
                  <a:ea typeface="游ゴシック" panose="020B0400000000000000" pitchFamily="50" charset="-128"/>
                </a:rPr>
                <a:t>～</a:t>
              </a:r>
              <a:r>
                <a:rPr lang="en-US" altLang="ja-JP" sz="1600" b="1" dirty="0" smtClean="0">
                  <a:solidFill>
                    <a:schemeClr val="bg1"/>
                  </a:solidFill>
                  <a:latin typeface="游ゴシック" panose="020B0400000000000000" pitchFamily="50" charset="-128"/>
                  <a:ea typeface="游ゴシック" panose="020B0400000000000000" pitchFamily="50" charset="-128"/>
                </a:rPr>
                <a:t>11:30</a:t>
              </a:r>
              <a:r>
                <a:rPr lang="ja-JP" altLang="en-US" sz="1600" b="1" dirty="0" err="1" smtClean="0">
                  <a:solidFill>
                    <a:schemeClr val="bg1"/>
                  </a:solidFill>
                  <a:latin typeface="游ゴシック" panose="020B0400000000000000" pitchFamily="50" charset="-128"/>
                  <a:ea typeface="游ゴシック" panose="020B0400000000000000" pitchFamily="50" charset="-128"/>
                </a:rPr>
                <a:t>、</a:t>
              </a:r>
              <a:r>
                <a:rPr lang="ja-JP" altLang="en-US" sz="1600" b="1" dirty="0" smtClean="0">
                  <a:solidFill>
                    <a:schemeClr val="bg1"/>
                  </a:solidFill>
                  <a:latin typeface="游ゴシック" panose="020B0400000000000000" pitchFamily="50" charset="-128"/>
                  <a:ea typeface="游ゴシック" panose="020B0400000000000000" pitchFamily="50" charset="-128"/>
                </a:rPr>
                <a:t>午後の部：</a:t>
              </a:r>
              <a:r>
                <a:rPr lang="en-US" altLang="ja-JP" sz="1600" b="1" dirty="0" smtClean="0">
                  <a:solidFill>
                    <a:schemeClr val="bg1"/>
                  </a:solidFill>
                  <a:latin typeface="游ゴシック" panose="020B0400000000000000" pitchFamily="50" charset="-128"/>
                  <a:ea typeface="游ゴシック" panose="020B0400000000000000" pitchFamily="50" charset="-128"/>
                </a:rPr>
                <a:t>13:30</a:t>
              </a:r>
              <a:r>
                <a:rPr lang="ja-JP" altLang="en-US" sz="1600" b="1" dirty="0">
                  <a:solidFill>
                    <a:schemeClr val="bg1"/>
                  </a:solidFill>
                  <a:latin typeface="游ゴシック" panose="020B0400000000000000" pitchFamily="50" charset="-128"/>
                  <a:ea typeface="游ゴシック" panose="020B0400000000000000" pitchFamily="50" charset="-128"/>
                </a:rPr>
                <a:t>～</a:t>
              </a:r>
              <a:r>
                <a:rPr lang="en-US" altLang="ja-JP" sz="1600" b="1" dirty="0" smtClean="0">
                  <a:solidFill>
                    <a:schemeClr val="bg1"/>
                  </a:solidFill>
                  <a:latin typeface="游ゴシック" panose="020B0400000000000000" pitchFamily="50" charset="-128"/>
                  <a:ea typeface="游ゴシック" panose="020B0400000000000000" pitchFamily="50" charset="-128"/>
                </a:rPr>
                <a:t>15:30</a:t>
              </a:r>
            </a:p>
            <a:p>
              <a:r>
                <a:rPr lang="en-US" altLang="ja-JP" sz="1600" b="1" dirty="0" smtClean="0">
                  <a:solidFill>
                    <a:schemeClr val="bg1"/>
                  </a:solidFill>
                  <a:latin typeface="游ゴシック" panose="020B0400000000000000" pitchFamily="50" charset="-128"/>
                  <a:ea typeface="游ゴシック" panose="020B0400000000000000" pitchFamily="50" charset="-128"/>
                </a:rPr>
                <a:t>※</a:t>
              </a:r>
              <a:r>
                <a:rPr lang="ja-JP" altLang="en-US" sz="1600" b="1" dirty="0" smtClean="0">
                  <a:solidFill>
                    <a:schemeClr val="bg1"/>
                  </a:solidFill>
                  <a:latin typeface="游ゴシック" panose="020B0400000000000000" pitchFamily="50" charset="-128"/>
                  <a:ea typeface="游ゴシック" panose="020B0400000000000000" pitchFamily="50" charset="-128"/>
                </a:rPr>
                <a:t>終了後</a:t>
              </a:r>
              <a:r>
                <a:rPr lang="en-US" altLang="ja-JP" sz="1600" b="1" dirty="0" smtClean="0">
                  <a:solidFill>
                    <a:schemeClr val="bg1"/>
                  </a:solidFill>
                  <a:latin typeface="游ゴシック" panose="020B0400000000000000" pitchFamily="50" charset="-128"/>
                  <a:ea typeface="游ゴシック" panose="020B0400000000000000" pitchFamily="50" charset="-128"/>
                </a:rPr>
                <a:t>Zoom</a:t>
              </a:r>
              <a:r>
                <a:rPr lang="ja-JP" altLang="en-US" sz="1600" b="1" dirty="0" err="1" smtClean="0">
                  <a:solidFill>
                    <a:schemeClr val="bg1"/>
                  </a:solidFill>
                  <a:latin typeface="游ゴシック" panose="020B0400000000000000" pitchFamily="50" charset="-128"/>
                  <a:ea typeface="游ゴシック" panose="020B0400000000000000" pitchFamily="50" charset="-128"/>
                </a:rPr>
                <a:t>を開</a:t>
              </a:r>
              <a:r>
                <a:rPr lang="ja-JP" altLang="en-US" sz="1600" b="1" dirty="0" smtClean="0">
                  <a:solidFill>
                    <a:schemeClr val="bg1"/>
                  </a:solidFill>
                  <a:latin typeface="游ゴシック" panose="020B0400000000000000" pitchFamily="50" charset="-128"/>
                  <a:ea typeface="游ゴシック" panose="020B0400000000000000" pitchFamily="50" charset="-128"/>
                </a:rPr>
                <a:t>放し、意見交換の場を設けます</a:t>
              </a:r>
              <a:endParaRPr lang="en-US" altLang="ja-JP" sz="1600" b="1" dirty="0">
                <a:solidFill>
                  <a:schemeClr val="bg1"/>
                </a:solidFill>
                <a:latin typeface="游ゴシック" panose="020B0400000000000000" pitchFamily="50" charset="-128"/>
                <a:ea typeface="游ゴシック" panose="020B0400000000000000" pitchFamily="50" charset="-128"/>
              </a:endParaRPr>
            </a:p>
            <a:p>
              <a:r>
                <a:rPr lang="ja-JP" altLang="en-US" sz="1600" b="1" dirty="0">
                  <a:solidFill>
                    <a:schemeClr val="bg1"/>
                  </a:solidFill>
                  <a:latin typeface="游ゴシック" panose="020B0400000000000000" pitchFamily="50" charset="-128"/>
                  <a:ea typeface="游ゴシック" panose="020B0400000000000000" pitchFamily="50" charset="-128"/>
                </a:rPr>
                <a:t>無料</a:t>
              </a:r>
              <a:endParaRPr lang="en-US" altLang="ja-JP" sz="1600" b="1" dirty="0">
                <a:solidFill>
                  <a:schemeClr val="bg1"/>
                </a:solidFill>
                <a:latin typeface="游ゴシック" panose="020B0400000000000000" pitchFamily="50" charset="-128"/>
                <a:ea typeface="游ゴシック" panose="020B0400000000000000" pitchFamily="50" charset="-128"/>
              </a:endParaRPr>
            </a:p>
            <a:p>
              <a:r>
                <a:rPr lang="en-US" altLang="ja-JP" sz="1600" b="1" dirty="0">
                  <a:solidFill>
                    <a:schemeClr val="bg1"/>
                  </a:solidFill>
                  <a:latin typeface="游ゴシック" panose="020B0400000000000000" pitchFamily="50" charset="-128"/>
                  <a:ea typeface="游ゴシック" panose="020B0400000000000000" pitchFamily="50" charset="-128"/>
                </a:rPr>
                <a:t>Zoom</a:t>
              </a:r>
              <a:r>
                <a:rPr lang="ja-JP" altLang="en-US" sz="1600" b="1" dirty="0">
                  <a:solidFill>
                    <a:schemeClr val="bg1"/>
                  </a:solidFill>
                  <a:latin typeface="游ゴシック" panose="020B0400000000000000" pitchFamily="50" charset="-128"/>
                  <a:ea typeface="游ゴシック" panose="020B0400000000000000" pitchFamily="50" charset="-128"/>
                </a:rPr>
                <a:t>（</a:t>
              </a:r>
              <a:r>
                <a:rPr lang="en-US" altLang="ja-JP" sz="1600" b="1" dirty="0">
                  <a:solidFill>
                    <a:schemeClr val="bg1"/>
                  </a:solidFill>
                  <a:latin typeface="游ゴシック" panose="020B0400000000000000" pitchFamily="50" charset="-128"/>
                  <a:ea typeface="游ゴシック" panose="020B0400000000000000" pitchFamily="50" charset="-128"/>
                </a:rPr>
                <a:t>Web</a:t>
              </a:r>
              <a:r>
                <a:rPr lang="ja-JP" altLang="en-US" sz="1600" b="1" dirty="0">
                  <a:solidFill>
                    <a:schemeClr val="bg1"/>
                  </a:solidFill>
                  <a:latin typeface="游ゴシック" panose="020B0400000000000000" pitchFamily="50" charset="-128"/>
                  <a:ea typeface="游ゴシック" panose="020B0400000000000000" pitchFamily="50" charset="-128"/>
                </a:rPr>
                <a:t>会議サービス</a:t>
              </a:r>
              <a:r>
                <a:rPr lang="ja-JP" altLang="en-US" sz="1600" b="1" dirty="0" smtClean="0">
                  <a:solidFill>
                    <a:schemeClr val="bg1"/>
                  </a:solidFill>
                  <a:latin typeface="游ゴシック" panose="020B0400000000000000" pitchFamily="50" charset="-128"/>
                  <a:ea typeface="游ゴシック" panose="020B0400000000000000" pitchFamily="50" charset="-128"/>
                </a:rPr>
                <a:t>）　定員各</a:t>
              </a:r>
              <a:r>
                <a:rPr lang="en-US" altLang="ja-JP" sz="1600" b="1" dirty="0" smtClean="0">
                  <a:solidFill>
                    <a:schemeClr val="bg1"/>
                  </a:solidFill>
                  <a:latin typeface="游ゴシック" panose="020B0400000000000000" pitchFamily="50" charset="-128"/>
                  <a:ea typeface="游ゴシック" panose="020B0400000000000000" pitchFamily="50" charset="-128"/>
                </a:rPr>
                <a:t>5</a:t>
              </a:r>
              <a:r>
                <a:rPr lang="ja-JP" altLang="en-US" sz="1600" b="1" dirty="0" smtClean="0">
                  <a:solidFill>
                    <a:schemeClr val="bg1"/>
                  </a:solidFill>
                  <a:latin typeface="游ゴシック" panose="020B0400000000000000" pitchFamily="50" charset="-128"/>
                  <a:ea typeface="游ゴシック" panose="020B0400000000000000" pitchFamily="50" charset="-128"/>
                </a:rPr>
                <a:t>名</a:t>
              </a:r>
              <a:endParaRPr lang="ja-JP" altLang="en-US" sz="1600" b="1" dirty="0">
                <a:solidFill>
                  <a:schemeClr val="bg1"/>
                </a:solidFill>
                <a:latin typeface="游ゴシック" panose="020B0400000000000000" pitchFamily="50" charset="-128"/>
                <a:ea typeface="游ゴシック" panose="020B0400000000000000" pitchFamily="50" charset="-128"/>
              </a:endParaRPr>
            </a:p>
          </p:txBody>
        </p:sp>
        <p:cxnSp>
          <p:nvCxnSpPr>
            <p:cNvPr id="21" name="直線コネクタ 20"/>
            <p:cNvCxnSpPr/>
            <p:nvPr/>
          </p:nvCxnSpPr>
          <p:spPr>
            <a:xfrm>
              <a:off x="1612363" y="1784560"/>
              <a:ext cx="0" cy="1152000"/>
            </a:xfrm>
            <a:prstGeom prst="line">
              <a:avLst/>
            </a:prstGeom>
            <a:ln w="38100">
              <a:solidFill>
                <a:srgbClr val="EFCF00"/>
              </a:solidFill>
              <a:prstDash val="sysDash"/>
            </a:ln>
          </p:spPr>
          <p:style>
            <a:lnRef idx="1">
              <a:schemeClr val="accent1"/>
            </a:lnRef>
            <a:fillRef idx="0">
              <a:schemeClr val="accent1"/>
            </a:fillRef>
            <a:effectRef idx="0">
              <a:schemeClr val="accent1"/>
            </a:effectRef>
            <a:fontRef idx="minor">
              <a:schemeClr val="tx1"/>
            </a:fontRef>
          </p:style>
        </p:cxnSp>
      </p:grpSp>
      <p:sp>
        <p:nvSpPr>
          <p:cNvPr id="5" name="正方形/長方形 4"/>
          <p:cNvSpPr/>
          <p:nvPr/>
        </p:nvSpPr>
        <p:spPr>
          <a:xfrm>
            <a:off x="0" y="9632950"/>
            <a:ext cx="6858000" cy="273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44110" y="9695243"/>
            <a:ext cx="1720086" cy="138509"/>
          </a:xfrm>
          <a:prstGeom prst="rect">
            <a:avLst/>
          </a:prstGeom>
        </p:spPr>
      </p:pic>
      <p:sp>
        <p:nvSpPr>
          <p:cNvPr id="7" name="角丸四角形 6"/>
          <p:cNvSpPr/>
          <p:nvPr/>
        </p:nvSpPr>
        <p:spPr>
          <a:xfrm>
            <a:off x="381480" y="3495368"/>
            <a:ext cx="6095040" cy="5957021"/>
          </a:xfrm>
          <a:prstGeom prst="roundRect">
            <a:avLst>
              <a:gd name="adj" fmla="val 292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fontAlgn="b">
              <a:spcBef>
                <a:spcPts val="0"/>
              </a:spcBef>
              <a:spcAft>
                <a:spcPts val="0"/>
              </a:spcAft>
            </a:pPr>
            <a:r>
              <a:rPr lang="ja-JP" altLang="en-US" sz="1600" b="1" dirty="0" smtClean="0">
                <a:solidFill>
                  <a:srgbClr val="09894C"/>
                </a:solidFill>
                <a:latin typeface="Meiryo UI" panose="020B0604030504040204" pitchFamily="50" charset="-128"/>
                <a:ea typeface="Meiryo UI" panose="020B0604030504040204" pitchFamily="50" charset="-128"/>
              </a:rPr>
              <a:t>目指すべき職員像を育成するための人材育成体系の構築について、</a:t>
            </a:r>
            <a:endParaRPr lang="en-US" altLang="ja-JP" sz="1600" b="1" dirty="0" smtClean="0">
              <a:solidFill>
                <a:srgbClr val="09894C"/>
              </a:solidFill>
              <a:latin typeface="Meiryo UI" panose="020B0604030504040204" pitchFamily="50" charset="-128"/>
              <a:ea typeface="Meiryo UI" panose="020B0604030504040204" pitchFamily="50" charset="-128"/>
            </a:endParaRPr>
          </a:p>
          <a:p>
            <a:pPr algn="ctr" fontAlgn="b">
              <a:spcBef>
                <a:spcPts val="0"/>
              </a:spcBef>
              <a:spcAft>
                <a:spcPts val="0"/>
              </a:spcAft>
            </a:pPr>
            <a:r>
              <a:rPr lang="ja-JP" altLang="en-US" sz="1600" b="1" dirty="0" smtClean="0">
                <a:solidFill>
                  <a:srgbClr val="09894C"/>
                </a:solidFill>
                <a:latin typeface="Meiryo UI" panose="020B0604030504040204" pitchFamily="50" charset="-128"/>
                <a:ea typeface="Meiryo UI" panose="020B0604030504040204" pitchFamily="50" charset="-128"/>
              </a:rPr>
              <a:t>押さえるべき全体像や各ポイントをお持ち帰りいただけます。</a:t>
            </a:r>
            <a:endParaRPr lang="en-US" altLang="ja-JP" sz="1400" b="1" dirty="0" smtClean="0">
              <a:solidFill>
                <a:srgbClr val="09894C"/>
              </a:solidFill>
              <a:latin typeface="Meiryo UI" panose="020B0604030504040204" pitchFamily="50" charset="-128"/>
              <a:ea typeface="Meiryo UI" panose="020B0604030504040204" pitchFamily="50" charset="-128"/>
            </a:endParaRPr>
          </a:p>
          <a:p>
            <a:pPr fontAlgn="t">
              <a:spcBef>
                <a:spcPts val="0"/>
              </a:spcBef>
              <a:spcAft>
                <a:spcPts val="0"/>
              </a:spcAft>
            </a:pPr>
            <a:endParaRPr lang="en-US" altLang="ja-JP" sz="1400" b="1" dirty="0" smtClean="0">
              <a:solidFill>
                <a:srgbClr val="09894C"/>
              </a:solidFill>
              <a:latin typeface="Meiryo UI" panose="020B0604030504040204" pitchFamily="50" charset="-128"/>
              <a:ea typeface="Meiryo UI" panose="020B0604030504040204" pitchFamily="50" charset="-128"/>
            </a:endParaRPr>
          </a:p>
          <a:p>
            <a:pPr fontAlgn="t">
              <a:spcBef>
                <a:spcPts val="0"/>
              </a:spcBef>
              <a:spcAft>
                <a:spcPts val="0"/>
              </a:spcAft>
            </a:pPr>
            <a:r>
              <a:rPr lang="en-US" altLang="ja-JP" sz="1400" b="1" dirty="0" smtClean="0">
                <a:solidFill>
                  <a:srgbClr val="09894C"/>
                </a:solidFill>
                <a:latin typeface="Meiryo UI" panose="020B0604030504040204" pitchFamily="50" charset="-128"/>
                <a:ea typeface="Meiryo UI" panose="020B0604030504040204" pitchFamily="50" charset="-128"/>
              </a:rPr>
              <a:t>【</a:t>
            </a:r>
            <a:r>
              <a:rPr lang="ja-JP" altLang="ja-JP" sz="1400" b="1" dirty="0">
                <a:solidFill>
                  <a:srgbClr val="09894C"/>
                </a:solidFill>
                <a:latin typeface="Meiryo UI" panose="020B0604030504040204" pitchFamily="50" charset="-128"/>
                <a:ea typeface="Meiryo UI" panose="020B0604030504040204" pitchFamily="50" charset="-128"/>
              </a:rPr>
              <a:t>よくお伺いする問題認識</a:t>
            </a:r>
            <a:r>
              <a:rPr lang="en-US" altLang="ja-JP" sz="1400" b="1" dirty="0" smtClean="0">
                <a:solidFill>
                  <a:srgbClr val="09894C"/>
                </a:solidFill>
                <a:latin typeface="Meiryo UI" panose="020B0604030504040204" pitchFamily="50" charset="-128"/>
                <a:ea typeface="Meiryo UI" panose="020B0604030504040204" pitchFamily="50" charset="-128"/>
              </a:rPr>
              <a:t>】</a:t>
            </a:r>
            <a:endParaRPr lang="ja-JP" altLang="ja-JP" dirty="0">
              <a:solidFill>
                <a:srgbClr val="09894C"/>
              </a:solidFill>
              <a:latin typeface="Arial" panose="020B0604020202020204" pitchFamily="34" charset="0"/>
            </a:endParaRPr>
          </a:p>
          <a:p>
            <a:pPr marL="185738" indent="-185738" fontAlgn="t">
              <a:spcBef>
                <a:spcPts val="0"/>
              </a:spcBef>
              <a:spcAft>
                <a:spcPts val="0"/>
              </a:spcAft>
              <a:buFont typeface="Wingdings" panose="05000000000000000000" pitchFamily="2" charset="2"/>
              <a:buChar char="ü"/>
            </a:pPr>
            <a:r>
              <a:rPr lang="ja-JP" altLang="en-US" sz="1400" b="1" dirty="0" smtClean="0">
                <a:solidFill>
                  <a:srgbClr val="09894C"/>
                </a:solidFill>
                <a:latin typeface="Meiryo UI" panose="020B0604030504040204" pitchFamily="50" charset="-128"/>
                <a:ea typeface="Meiryo UI" panose="020B0604030504040204" pitchFamily="50" charset="-128"/>
              </a:rPr>
              <a:t>組織の目指すべき職員像や各階層に求められる能力が不明瞭。</a:t>
            </a:r>
            <a:endParaRPr lang="en-US" altLang="ja-JP" sz="1400" b="1" dirty="0" smtClean="0">
              <a:solidFill>
                <a:srgbClr val="09894C"/>
              </a:solidFill>
              <a:latin typeface="Meiryo UI" panose="020B0604030504040204" pitchFamily="50" charset="-128"/>
              <a:ea typeface="Meiryo UI" panose="020B0604030504040204" pitchFamily="50" charset="-128"/>
            </a:endParaRPr>
          </a:p>
          <a:p>
            <a:pPr marL="185738" indent="-185738" fontAlgn="t">
              <a:spcBef>
                <a:spcPts val="0"/>
              </a:spcBef>
              <a:spcAft>
                <a:spcPts val="0"/>
              </a:spcAft>
              <a:buFont typeface="Wingdings" panose="05000000000000000000" pitchFamily="2" charset="2"/>
              <a:buChar char="ü"/>
            </a:pPr>
            <a:r>
              <a:rPr lang="ja-JP" altLang="en-US" sz="1400" b="1" dirty="0" smtClean="0">
                <a:solidFill>
                  <a:srgbClr val="09894C"/>
                </a:solidFill>
                <a:latin typeface="Meiryo UI" panose="020B0604030504040204" pitchFamily="50" charset="-128"/>
                <a:ea typeface="Meiryo UI" panose="020B0604030504040204" pitchFamily="50" charset="-128"/>
              </a:rPr>
              <a:t>職員がステップアップするために、何をどのように頑張ればよいのか見えない。</a:t>
            </a:r>
            <a:endParaRPr lang="en-US" altLang="ja-JP" sz="1400" b="1" dirty="0" smtClean="0">
              <a:solidFill>
                <a:srgbClr val="09894C"/>
              </a:solidFill>
              <a:latin typeface="Meiryo UI" panose="020B0604030504040204" pitchFamily="50" charset="-128"/>
              <a:ea typeface="Meiryo UI" panose="020B0604030504040204" pitchFamily="50" charset="-128"/>
            </a:endParaRPr>
          </a:p>
          <a:p>
            <a:pPr marL="185738" indent="-185738" fontAlgn="t">
              <a:spcBef>
                <a:spcPts val="0"/>
              </a:spcBef>
              <a:spcAft>
                <a:spcPts val="0"/>
              </a:spcAft>
              <a:buFont typeface="Wingdings" panose="05000000000000000000" pitchFamily="2" charset="2"/>
              <a:buChar char="ü"/>
            </a:pPr>
            <a:r>
              <a:rPr lang="ja-JP" altLang="en-US" sz="1400" b="1" dirty="0">
                <a:solidFill>
                  <a:srgbClr val="09894C"/>
                </a:solidFill>
                <a:latin typeface="Meiryo UI" panose="020B0604030504040204" pitchFamily="50" charset="-128"/>
                <a:ea typeface="Meiryo UI" panose="020B0604030504040204" pitchFamily="50" charset="-128"/>
              </a:rPr>
              <a:t>毎年の研修がその場限りになってしまい、効果があるのかわからない。</a:t>
            </a:r>
            <a:endParaRPr lang="en-US" altLang="ja-JP" sz="1400" b="1" dirty="0">
              <a:solidFill>
                <a:srgbClr val="09894C"/>
              </a:solidFill>
              <a:latin typeface="Meiryo UI" panose="020B0604030504040204" pitchFamily="50" charset="-128"/>
              <a:ea typeface="Meiryo UI" panose="020B0604030504040204" pitchFamily="50" charset="-128"/>
            </a:endParaRPr>
          </a:p>
          <a:p>
            <a:pPr marL="185738" indent="-185738" fontAlgn="t">
              <a:spcBef>
                <a:spcPts val="0"/>
              </a:spcBef>
              <a:spcAft>
                <a:spcPts val="0"/>
              </a:spcAft>
              <a:buFont typeface="Wingdings" panose="05000000000000000000" pitchFamily="2" charset="2"/>
              <a:buChar char="ü"/>
            </a:pPr>
            <a:r>
              <a:rPr lang="ja-JP" altLang="en-US" sz="1400" b="1" dirty="0">
                <a:solidFill>
                  <a:srgbClr val="09894C"/>
                </a:solidFill>
                <a:latin typeface="Meiryo UI" panose="020B0604030504040204" pitchFamily="50" charset="-128"/>
                <a:ea typeface="Meiryo UI" panose="020B0604030504040204" pitchFamily="50" charset="-128"/>
              </a:rPr>
              <a:t>能力</a:t>
            </a:r>
            <a:r>
              <a:rPr lang="ja-JP" altLang="en-US" sz="1400" b="1" dirty="0" smtClean="0">
                <a:solidFill>
                  <a:srgbClr val="09894C"/>
                </a:solidFill>
                <a:latin typeface="Meiryo UI" panose="020B0604030504040204" pitchFamily="50" charset="-128"/>
                <a:ea typeface="Meiryo UI" panose="020B0604030504040204" pitchFamily="50" charset="-128"/>
              </a:rPr>
              <a:t>開発が、各職場の育成や個人のやる気次第になっている。</a:t>
            </a:r>
            <a:endParaRPr lang="en-US" altLang="ja-JP" sz="1400" b="1" dirty="0" smtClean="0">
              <a:solidFill>
                <a:srgbClr val="09894C"/>
              </a:solidFill>
              <a:latin typeface="Meiryo UI" panose="020B0604030504040204" pitchFamily="50" charset="-128"/>
              <a:ea typeface="Meiryo UI" panose="020B0604030504040204" pitchFamily="50" charset="-128"/>
            </a:endParaRPr>
          </a:p>
          <a:p>
            <a:pPr marL="185738" indent="-185738" fontAlgn="t">
              <a:spcBef>
                <a:spcPts val="0"/>
              </a:spcBef>
              <a:spcAft>
                <a:spcPts val="0"/>
              </a:spcAft>
              <a:buFont typeface="Wingdings" panose="05000000000000000000" pitchFamily="2" charset="2"/>
              <a:buChar char="ü"/>
            </a:pPr>
            <a:r>
              <a:rPr lang="ja-JP" altLang="en-US" sz="1400" b="1" dirty="0" smtClean="0">
                <a:solidFill>
                  <a:srgbClr val="09894C"/>
                </a:solidFill>
                <a:latin typeface="Meiryo UI" panose="020B0604030504040204" pitchFamily="50" charset="-128"/>
                <a:ea typeface="Meiryo UI" panose="020B0604030504040204" pitchFamily="50" charset="-128"/>
              </a:rPr>
              <a:t>評価制度や育成体系など、各人事施策がバラバラで連動していない。</a:t>
            </a:r>
            <a:endParaRPr lang="en-US" altLang="ja-JP" sz="1400" b="1" dirty="0" smtClean="0">
              <a:solidFill>
                <a:srgbClr val="09894C"/>
              </a:solidFill>
              <a:latin typeface="Meiryo UI" panose="020B0604030504040204" pitchFamily="50" charset="-128"/>
              <a:ea typeface="Meiryo UI" panose="020B0604030504040204" pitchFamily="50" charset="-128"/>
            </a:endParaRPr>
          </a:p>
          <a:p>
            <a:pPr marL="185738" indent="-185738" fontAlgn="t">
              <a:spcBef>
                <a:spcPts val="0"/>
              </a:spcBef>
              <a:spcAft>
                <a:spcPts val="0"/>
              </a:spcAft>
              <a:buFont typeface="Wingdings" panose="05000000000000000000" pitchFamily="2" charset="2"/>
              <a:buChar char="ü"/>
            </a:pPr>
            <a:r>
              <a:rPr lang="ja-JP" altLang="en-US" sz="1400" b="1" dirty="0" smtClean="0">
                <a:solidFill>
                  <a:srgbClr val="09894C"/>
                </a:solidFill>
                <a:latin typeface="Meiryo UI" panose="020B0604030504040204" pitchFamily="50" charset="-128"/>
                <a:ea typeface="Meiryo UI" panose="020B0604030504040204" pitchFamily="50" charset="-128"/>
              </a:rPr>
              <a:t>職員が各施策の意図を理解できておらず、負担感ばかりが増えている。</a:t>
            </a:r>
            <a:endParaRPr lang="en-US" altLang="ja-JP" sz="1400" b="1" dirty="0">
              <a:solidFill>
                <a:srgbClr val="09894C"/>
              </a:solidFill>
              <a:latin typeface="Meiryo UI" panose="020B0604030504040204" pitchFamily="50" charset="-128"/>
              <a:ea typeface="Meiryo UI" panose="020B0604030504040204" pitchFamily="50" charset="-128"/>
            </a:endParaRPr>
          </a:p>
          <a:p>
            <a:pPr marL="185738" indent="-185738" fontAlgn="t">
              <a:spcBef>
                <a:spcPts val="0"/>
              </a:spcBef>
              <a:spcAft>
                <a:spcPts val="0"/>
              </a:spcAft>
              <a:buFont typeface="Wingdings" panose="05000000000000000000" pitchFamily="2" charset="2"/>
              <a:buChar char="ü"/>
            </a:pPr>
            <a:r>
              <a:rPr lang="ja-JP" altLang="en-US" sz="1400" b="1" dirty="0" smtClean="0">
                <a:solidFill>
                  <a:srgbClr val="09894C"/>
                </a:solidFill>
                <a:latin typeface="Meiryo UI" panose="020B0604030504040204" pitchFamily="50" charset="-128"/>
                <a:ea typeface="Meiryo UI" panose="020B0604030504040204" pitchFamily="50" charset="-128"/>
              </a:rPr>
              <a:t>結果、意図する人材の確保・育成ができていない。</a:t>
            </a:r>
            <a:endParaRPr lang="en-US" altLang="ja-JP" sz="1400" b="1" dirty="0" smtClean="0">
              <a:solidFill>
                <a:srgbClr val="09894C"/>
              </a:solidFill>
              <a:latin typeface="Meiryo UI" panose="020B0604030504040204" pitchFamily="50" charset="-128"/>
              <a:ea typeface="Meiryo UI" panose="020B0604030504040204" pitchFamily="50" charset="-128"/>
            </a:endParaRPr>
          </a:p>
          <a:p>
            <a:pPr marL="185738" indent="-185738" fontAlgn="t">
              <a:spcBef>
                <a:spcPts val="0"/>
              </a:spcBef>
              <a:spcAft>
                <a:spcPts val="0"/>
              </a:spcAft>
              <a:buFont typeface="Wingdings" panose="05000000000000000000" pitchFamily="2" charset="2"/>
              <a:buChar char="ü"/>
            </a:pPr>
            <a:endParaRPr lang="en-US" altLang="ja-JP" sz="1400" b="1" dirty="0">
              <a:solidFill>
                <a:srgbClr val="09894C"/>
              </a:solidFill>
              <a:latin typeface="Meiryo UI" panose="020B0604030504040204" pitchFamily="50" charset="-128"/>
              <a:ea typeface="Meiryo UI" panose="020B0604030504040204" pitchFamily="50" charset="-128"/>
            </a:endParaRPr>
          </a:p>
          <a:p>
            <a:pPr fontAlgn="t">
              <a:spcBef>
                <a:spcPts val="0"/>
              </a:spcBef>
              <a:spcAft>
                <a:spcPts val="0"/>
              </a:spcAft>
            </a:pPr>
            <a:r>
              <a:rPr lang="ja-JP" altLang="ja-JP" sz="1400" b="1" dirty="0">
                <a:solidFill>
                  <a:srgbClr val="09894C"/>
                </a:solidFill>
                <a:latin typeface="Meiryo UI" panose="020B0604030504040204" pitchFamily="50" charset="-128"/>
                <a:ea typeface="Meiryo UI" panose="020B0604030504040204" pitchFamily="50" charset="-128"/>
              </a:rPr>
              <a:t>このような状況を打破するために</a:t>
            </a:r>
            <a:r>
              <a:rPr lang="ja-JP" altLang="ja-JP" sz="1400" b="1" dirty="0" smtClean="0">
                <a:solidFill>
                  <a:srgbClr val="09894C"/>
                </a:solidFill>
                <a:latin typeface="Meiryo UI" panose="020B0604030504040204" pitchFamily="50" charset="-128"/>
                <a:ea typeface="Meiryo UI" panose="020B0604030504040204" pitchFamily="50" charset="-128"/>
              </a:rPr>
              <a:t>、</a:t>
            </a:r>
            <a:r>
              <a:rPr lang="ja-JP" altLang="en-US" sz="1400" b="1" dirty="0" smtClean="0">
                <a:solidFill>
                  <a:srgbClr val="09894C"/>
                </a:solidFill>
                <a:latin typeface="Meiryo UI" panose="020B0604030504040204" pitchFamily="50" charset="-128"/>
                <a:ea typeface="Meiryo UI" panose="020B0604030504040204" pitchFamily="50" charset="-128"/>
              </a:rPr>
              <a:t>以下の</a:t>
            </a:r>
            <a:r>
              <a:rPr lang="en-US" altLang="ja-JP" sz="1400" b="1" dirty="0" smtClean="0">
                <a:solidFill>
                  <a:srgbClr val="09894C"/>
                </a:solidFill>
                <a:latin typeface="Meiryo UI" panose="020B0604030504040204" pitchFamily="50" charset="-128"/>
                <a:ea typeface="Meiryo UI" panose="020B0604030504040204" pitchFamily="50" charset="-128"/>
              </a:rPr>
              <a:t>3</a:t>
            </a:r>
            <a:r>
              <a:rPr lang="ja-JP" altLang="en-US" sz="1400" b="1" dirty="0" smtClean="0">
                <a:solidFill>
                  <a:srgbClr val="09894C"/>
                </a:solidFill>
                <a:latin typeface="Meiryo UI" panose="020B0604030504040204" pitchFamily="50" charset="-128"/>
                <a:ea typeface="Meiryo UI" panose="020B0604030504040204" pitchFamily="50" charset="-128"/>
              </a:rPr>
              <a:t>観点についてご案内いたします。</a:t>
            </a:r>
            <a:endParaRPr lang="en-US" altLang="ja-JP" sz="1400" b="1" dirty="0">
              <a:solidFill>
                <a:srgbClr val="09894C"/>
              </a:solidFill>
              <a:latin typeface="Meiryo UI" panose="020B0604030504040204" pitchFamily="50" charset="-128"/>
              <a:ea typeface="Meiryo UI" panose="020B0604030504040204" pitchFamily="50" charset="-128"/>
            </a:endParaRPr>
          </a:p>
          <a:p>
            <a:pPr fontAlgn="t">
              <a:spcBef>
                <a:spcPts val="0"/>
              </a:spcBef>
              <a:spcAft>
                <a:spcPts val="0"/>
              </a:spcAft>
            </a:pPr>
            <a:endParaRPr lang="en-US" altLang="ja-JP" dirty="0">
              <a:solidFill>
                <a:srgbClr val="09894C"/>
              </a:solidFill>
              <a:latin typeface="Arial" panose="020B0604020202020204" pitchFamily="34" charset="0"/>
            </a:endParaRPr>
          </a:p>
          <a:p>
            <a:pPr fontAlgn="t">
              <a:spcBef>
                <a:spcPts val="0"/>
              </a:spcBef>
              <a:spcAft>
                <a:spcPts val="0"/>
              </a:spcAft>
            </a:pPr>
            <a:endParaRPr lang="ja-JP" altLang="ja-JP" dirty="0">
              <a:solidFill>
                <a:srgbClr val="09894C"/>
              </a:solidFill>
              <a:latin typeface="Arial" panose="020B0604020202020204" pitchFamily="34" charset="0"/>
            </a:endParaRPr>
          </a:p>
          <a:p>
            <a:pPr fontAlgn="auto">
              <a:spcBef>
                <a:spcPts val="0"/>
              </a:spcBef>
              <a:spcAft>
                <a:spcPts val="0"/>
              </a:spcAft>
            </a:pPr>
            <a:endParaRPr lang="en-US" altLang="ja-JP" sz="1200" b="1" dirty="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1200" b="1" dirty="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1200" b="1" dirty="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1200" b="1" dirty="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1200" b="1" dirty="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1200" b="1" dirty="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1200" b="1" dirty="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1200" b="1" dirty="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1200" b="1" dirty="0" smtClean="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endParaRPr lang="en-US" altLang="ja-JP" sz="1200" b="1" dirty="0">
              <a:solidFill>
                <a:srgbClr val="09894C"/>
              </a:solidFill>
              <a:latin typeface="Meiryo UI" panose="020B0604030504040204" pitchFamily="50" charset="-128"/>
              <a:ea typeface="Meiryo UI" panose="020B0604030504040204" pitchFamily="50" charset="-128"/>
            </a:endParaRPr>
          </a:p>
          <a:p>
            <a:pPr fontAlgn="auto">
              <a:spcBef>
                <a:spcPts val="0"/>
              </a:spcBef>
              <a:spcAft>
                <a:spcPts val="0"/>
              </a:spcAft>
            </a:pPr>
            <a:r>
              <a:rPr lang="ja-JP" altLang="ja-JP" sz="1200" b="1" dirty="0">
                <a:solidFill>
                  <a:srgbClr val="09894C"/>
                </a:solidFill>
                <a:latin typeface="Meiryo UI" panose="020B0604030504040204" pitchFamily="50" charset="-128"/>
                <a:ea typeface="Meiryo UI" panose="020B0604030504040204" pitchFamily="50" charset="-128"/>
              </a:rPr>
              <a:t>以上を通じて</a:t>
            </a:r>
            <a:r>
              <a:rPr lang="ja-JP" altLang="ja-JP" sz="1200" b="1" dirty="0" smtClean="0">
                <a:solidFill>
                  <a:srgbClr val="09894C"/>
                </a:solidFill>
                <a:latin typeface="Meiryo UI" panose="020B0604030504040204" pitchFamily="50" charset="-128"/>
                <a:ea typeface="Meiryo UI" panose="020B0604030504040204" pitchFamily="50" charset="-128"/>
              </a:rPr>
              <a:t>、</a:t>
            </a:r>
            <a:r>
              <a:rPr lang="ja-JP" altLang="en-US" sz="1200" b="1" dirty="0" smtClean="0">
                <a:solidFill>
                  <a:srgbClr val="09894C"/>
                </a:solidFill>
                <a:latin typeface="Meiryo UI" panose="020B0604030504040204" pitchFamily="50" charset="-128"/>
                <a:ea typeface="Meiryo UI" panose="020B0604030504040204" pitchFamily="50" charset="-128"/>
              </a:rPr>
              <a:t>様々な人事施策の文脈が合った人材マネジメントを行うための全体像とポイントを、</a:t>
            </a:r>
            <a:r>
              <a:rPr lang="ja-JP" altLang="ja-JP" sz="1200" b="1" dirty="0" smtClean="0">
                <a:solidFill>
                  <a:srgbClr val="09894C"/>
                </a:solidFill>
                <a:latin typeface="Meiryo UI" panose="020B0604030504040204" pitchFamily="50" charset="-128"/>
                <a:ea typeface="Meiryo UI" panose="020B0604030504040204" pitchFamily="50" charset="-128"/>
              </a:rPr>
              <a:t>事例</a:t>
            </a:r>
            <a:r>
              <a:rPr lang="ja-JP" altLang="ja-JP" sz="1200" b="1" dirty="0">
                <a:solidFill>
                  <a:srgbClr val="09894C"/>
                </a:solidFill>
                <a:latin typeface="Meiryo UI" panose="020B0604030504040204" pitchFamily="50" charset="-128"/>
                <a:ea typeface="Meiryo UI" panose="020B0604030504040204" pitchFamily="50" charset="-128"/>
              </a:rPr>
              <a:t>と共にご案内いたします。</a:t>
            </a:r>
            <a:endParaRPr lang="ja-JP" altLang="ja-JP" b="0" i="0" u="none" strike="noStrike" dirty="0">
              <a:solidFill>
                <a:srgbClr val="09894C"/>
              </a:solidFill>
              <a:effectLst/>
              <a:latin typeface="Arial" panose="020B0604020202020204" pitchFamily="34" charset="0"/>
            </a:endParaRPr>
          </a:p>
        </p:txBody>
      </p:sp>
      <p:cxnSp>
        <p:nvCxnSpPr>
          <p:cNvPr id="17" name="直線コネクタ 16"/>
          <p:cNvCxnSpPr/>
          <p:nvPr/>
        </p:nvCxnSpPr>
        <p:spPr>
          <a:xfrm>
            <a:off x="692620" y="4160890"/>
            <a:ext cx="5544770" cy="0"/>
          </a:xfrm>
          <a:prstGeom prst="line">
            <a:avLst/>
          </a:prstGeom>
          <a:ln w="28575">
            <a:solidFill>
              <a:srgbClr val="EFCF00"/>
            </a:solidFill>
          </a:ln>
        </p:spPr>
        <p:style>
          <a:lnRef idx="1">
            <a:schemeClr val="accent1"/>
          </a:lnRef>
          <a:fillRef idx="0">
            <a:schemeClr val="accent1"/>
          </a:fillRef>
          <a:effectRef idx="0">
            <a:schemeClr val="accent1"/>
          </a:effectRef>
          <a:fontRef idx="minor">
            <a:schemeClr val="tx1"/>
          </a:fontRef>
        </p:style>
      </p:cxnSp>
      <p:sp>
        <p:nvSpPr>
          <p:cNvPr id="4" name="角丸四角形 3"/>
          <p:cNvSpPr/>
          <p:nvPr/>
        </p:nvSpPr>
        <p:spPr>
          <a:xfrm>
            <a:off x="381480" y="288040"/>
            <a:ext cx="6095040" cy="128049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rgbClr val="088248"/>
                </a:solidFill>
                <a:latin typeface="游ゴシック" panose="020B0400000000000000" pitchFamily="50" charset="-128"/>
                <a:ea typeface="游ゴシック" panose="020B0400000000000000" pitchFamily="50" charset="-128"/>
              </a:rPr>
              <a:t>～職員が育つ人事施策を検討する～</a:t>
            </a:r>
            <a:endParaRPr lang="en-US" altLang="ja-JP" sz="1600" dirty="0" smtClean="0">
              <a:solidFill>
                <a:srgbClr val="088248"/>
              </a:solidFill>
              <a:latin typeface="游ゴシック" panose="020B0400000000000000" pitchFamily="50" charset="-128"/>
              <a:ea typeface="游ゴシック" panose="020B0400000000000000" pitchFamily="50" charset="-128"/>
            </a:endParaRPr>
          </a:p>
          <a:p>
            <a:pPr algn="ctr"/>
            <a:r>
              <a:rPr lang="ja-JP" altLang="en-US" sz="2800" b="1" dirty="0">
                <a:solidFill>
                  <a:srgbClr val="088248"/>
                </a:solidFill>
                <a:latin typeface="游ゴシック" panose="020B0400000000000000" pitchFamily="50" charset="-128"/>
                <a:ea typeface="游ゴシック" panose="020B0400000000000000" pitchFamily="50" charset="-128"/>
              </a:rPr>
              <a:t>人材</a:t>
            </a:r>
            <a:r>
              <a:rPr lang="ja-JP" altLang="en-US" sz="2800" b="1" dirty="0" smtClean="0">
                <a:solidFill>
                  <a:srgbClr val="088248"/>
                </a:solidFill>
                <a:latin typeface="游ゴシック" panose="020B0400000000000000" pitchFamily="50" charset="-128"/>
                <a:ea typeface="游ゴシック" panose="020B0400000000000000" pitchFamily="50" charset="-128"/>
              </a:rPr>
              <a:t>育成体系の見直し</a:t>
            </a:r>
            <a:r>
              <a:rPr lang="ja-JP" altLang="en-US" sz="2800" b="1" dirty="0" smtClean="0">
                <a:solidFill>
                  <a:srgbClr val="088248"/>
                </a:solidFill>
                <a:latin typeface="游ゴシック" panose="020B0400000000000000" pitchFamily="50" charset="-128"/>
                <a:ea typeface="游ゴシック" panose="020B0400000000000000" pitchFamily="50" charset="-128"/>
              </a:rPr>
              <a:t>セミナー</a:t>
            </a:r>
            <a:endParaRPr lang="en-US" altLang="ja-JP" sz="2800" b="1" dirty="0" smtClean="0">
              <a:solidFill>
                <a:srgbClr val="088248"/>
              </a:solidFill>
              <a:latin typeface="游ゴシック" panose="020B0400000000000000" pitchFamily="50" charset="-128"/>
              <a:ea typeface="游ゴシック" panose="020B0400000000000000" pitchFamily="50" charset="-128"/>
            </a:endParaRPr>
          </a:p>
        </p:txBody>
      </p:sp>
      <p:sp>
        <p:nvSpPr>
          <p:cNvPr id="11" name="角丸四角形 10"/>
          <p:cNvSpPr/>
          <p:nvPr/>
        </p:nvSpPr>
        <p:spPr>
          <a:xfrm>
            <a:off x="546560" y="6686614"/>
            <a:ext cx="5790750" cy="648105"/>
          </a:xfrm>
          <a:prstGeom prst="roundRect">
            <a:avLst/>
          </a:prstGeom>
          <a:solidFill>
            <a:srgbClr val="0ECC7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sz="2000" b="1" dirty="0">
                <a:latin typeface="游ゴシック" panose="020B0400000000000000" pitchFamily="50" charset="-128"/>
                <a:ea typeface="游ゴシック" panose="020B0400000000000000" pitchFamily="50" charset="-128"/>
              </a:rPr>
              <a:t> ① 人事</a:t>
            </a:r>
            <a:r>
              <a:rPr lang="ja-JP" altLang="en-US" sz="2000" b="1" dirty="0" smtClean="0">
                <a:latin typeface="游ゴシック" panose="020B0400000000000000" pitchFamily="50" charset="-128"/>
                <a:ea typeface="游ゴシック" panose="020B0400000000000000" pitchFamily="50" charset="-128"/>
              </a:rPr>
              <a:t>諸制度との文脈を合わせるポイント</a:t>
            </a:r>
            <a:endParaRPr lang="en-US" altLang="ja-JP" sz="2000" b="1" dirty="0">
              <a:latin typeface="游ゴシック" panose="020B0400000000000000" pitchFamily="50" charset="-128"/>
              <a:ea typeface="游ゴシック" panose="020B0400000000000000" pitchFamily="50" charset="-128"/>
            </a:endParaRPr>
          </a:p>
        </p:txBody>
      </p:sp>
      <p:sp>
        <p:nvSpPr>
          <p:cNvPr id="12" name="角丸四角形 11"/>
          <p:cNvSpPr/>
          <p:nvPr/>
        </p:nvSpPr>
        <p:spPr>
          <a:xfrm>
            <a:off x="546560" y="7421455"/>
            <a:ext cx="5790750" cy="648105"/>
          </a:xfrm>
          <a:prstGeom prst="roundRect">
            <a:avLst/>
          </a:prstGeom>
          <a:solidFill>
            <a:srgbClr val="0ECC7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sz="2000" b="1" dirty="0">
                <a:latin typeface="游ゴシック" panose="020B0400000000000000" pitchFamily="50" charset="-128"/>
                <a:ea typeface="游ゴシック" panose="020B0400000000000000" pitchFamily="50" charset="-128"/>
              </a:rPr>
              <a:t> </a:t>
            </a:r>
            <a:r>
              <a:rPr lang="ja-JP" altLang="en-US" sz="2000" b="1" dirty="0" smtClean="0">
                <a:latin typeface="游ゴシック" panose="020B0400000000000000" pitchFamily="50" charset="-128"/>
                <a:ea typeface="游ゴシック" panose="020B0400000000000000" pitchFamily="50" charset="-128"/>
              </a:rPr>
              <a:t>②学び</a:t>
            </a:r>
            <a:r>
              <a:rPr lang="ja-JP" altLang="en-US" sz="2000" b="1" dirty="0">
                <a:latin typeface="游ゴシック" panose="020B0400000000000000" pitchFamily="50" charset="-128"/>
                <a:ea typeface="游ゴシック" panose="020B0400000000000000" pitchFamily="50" charset="-128"/>
              </a:rPr>
              <a:t>を</a:t>
            </a:r>
            <a:r>
              <a:rPr lang="ja-JP" altLang="en-US" sz="2000" b="1" dirty="0" smtClean="0">
                <a:latin typeface="游ゴシック" panose="020B0400000000000000" pitchFamily="50" charset="-128"/>
                <a:ea typeface="游ゴシック" panose="020B0400000000000000" pitchFamily="50" charset="-128"/>
              </a:rPr>
              <a:t>積み重ねるための教育体制</a:t>
            </a:r>
            <a:endParaRPr kumimoji="1" lang="en-US" altLang="ja-JP" sz="2000" b="1" dirty="0">
              <a:latin typeface="游ゴシック" panose="020B0400000000000000" pitchFamily="50" charset="-128"/>
              <a:ea typeface="游ゴシック" panose="020B0400000000000000" pitchFamily="50" charset="-128"/>
            </a:endParaRPr>
          </a:p>
        </p:txBody>
      </p:sp>
      <p:sp>
        <p:nvSpPr>
          <p:cNvPr id="14" name="角丸四角形 13"/>
          <p:cNvSpPr/>
          <p:nvPr/>
        </p:nvSpPr>
        <p:spPr>
          <a:xfrm>
            <a:off x="546560" y="8141570"/>
            <a:ext cx="5790750" cy="648105"/>
          </a:xfrm>
          <a:prstGeom prst="roundRect">
            <a:avLst/>
          </a:prstGeom>
          <a:solidFill>
            <a:srgbClr val="0ECC7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sz="2000" b="1" dirty="0">
                <a:latin typeface="游ゴシック" panose="020B0400000000000000" pitchFamily="50" charset="-128"/>
                <a:ea typeface="游ゴシック" panose="020B0400000000000000" pitchFamily="50" charset="-128"/>
              </a:rPr>
              <a:t> </a:t>
            </a:r>
            <a:r>
              <a:rPr lang="ja-JP" altLang="en-US" sz="2000" b="1" dirty="0" smtClean="0">
                <a:latin typeface="游ゴシック" panose="020B0400000000000000" pitchFamily="50" charset="-128"/>
                <a:ea typeface="游ゴシック" panose="020B0400000000000000" pitchFamily="50" charset="-128"/>
              </a:rPr>
              <a:t>③各人事施策</a:t>
            </a:r>
            <a:r>
              <a:rPr lang="ja-JP" altLang="en-US" sz="2000" b="1" dirty="0">
                <a:latin typeface="游ゴシック" panose="020B0400000000000000" pitchFamily="50" charset="-128"/>
                <a:ea typeface="游ゴシック" panose="020B0400000000000000" pitchFamily="50" charset="-128"/>
              </a:rPr>
              <a:t>を</a:t>
            </a:r>
            <a:r>
              <a:rPr lang="ja-JP" altLang="en-US" sz="2000" b="1" dirty="0" smtClean="0">
                <a:latin typeface="游ゴシック" panose="020B0400000000000000" pitchFamily="50" charset="-128"/>
                <a:ea typeface="游ゴシック" panose="020B0400000000000000" pitchFamily="50" charset="-128"/>
              </a:rPr>
              <a:t>活かした</a:t>
            </a:r>
            <a:r>
              <a:rPr lang="en-US" altLang="ja-JP" sz="2000" b="1" dirty="0" smtClean="0">
                <a:latin typeface="游ゴシック" panose="020B0400000000000000" pitchFamily="50" charset="-128"/>
                <a:ea typeface="游ゴシック" panose="020B0400000000000000" pitchFamily="50" charset="-128"/>
              </a:rPr>
              <a:t>RPDCA</a:t>
            </a:r>
            <a:r>
              <a:rPr lang="ja-JP" altLang="en-US" sz="2000" b="1" dirty="0" smtClean="0">
                <a:latin typeface="游ゴシック" panose="020B0400000000000000" pitchFamily="50" charset="-128"/>
                <a:ea typeface="游ゴシック" panose="020B0400000000000000" pitchFamily="50" charset="-128"/>
              </a:rPr>
              <a:t>の在り方</a:t>
            </a:r>
            <a:endParaRPr kumimoji="1" lang="en-US" altLang="ja-JP" sz="20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347796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36"/>
          <p:cNvSpPr/>
          <p:nvPr/>
        </p:nvSpPr>
        <p:spPr>
          <a:xfrm>
            <a:off x="219037" y="6387309"/>
            <a:ext cx="6419927" cy="2095412"/>
          </a:xfrm>
          <a:prstGeom prst="roundRect">
            <a:avLst>
              <a:gd name="adj" fmla="val 930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19037" y="14899"/>
            <a:ext cx="6419927" cy="5996014"/>
          </a:xfrm>
          <a:prstGeom prst="roundRect">
            <a:avLst>
              <a:gd name="adj" fmla="val 930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flipH="1">
            <a:off x="-12451" y="8647082"/>
            <a:ext cx="6882902" cy="1258976"/>
          </a:xfrm>
          <a:prstGeom prst="rect">
            <a:avLst/>
          </a:prstGeom>
          <a:solidFill>
            <a:schemeClr val="bg1"/>
          </a:solidFill>
        </p:spPr>
        <p:txBody>
          <a:bodyPr wrap="square" lIns="72000" tIns="108000" rIns="72000" bIns="72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お問い合わせ先：</a:t>
            </a:r>
            <a:endParaRPr kumimoji="0" lang="en-US" altLang="ja-JP" sz="28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電話：</a:t>
            </a:r>
            <a:r>
              <a:rPr kumimoji="0" lang="en-US" altLang="ja-JP" sz="20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03-6231-1670/Mail</a:t>
            </a:r>
            <a:r>
              <a:rPr kumimoji="0" lang="ja-JP" altLang="en-US" sz="20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a:t>
            </a:r>
            <a:r>
              <a:rPr kumimoji="0" lang="en-US" altLang="ja-JP" sz="20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info@bls-bcon.jp</a:t>
            </a: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6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FAX</a:t>
            </a:r>
            <a:r>
              <a:rPr kumimoji="0" lang="ja-JP" altLang="en-US" sz="16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a:t>
            </a:r>
            <a:r>
              <a:rPr kumimoji="0" lang="en-US" altLang="ja-JP" sz="16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03-6231-1677/URL</a:t>
            </a:r>
            <a:r>
              <a:rPr kumimoji="0" lang="ja-JP" altLang="en-US" sz="16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a:t>
            </a:r>
            <a:r>
              <a:rPr kumimoji="0" lang="en-US" altLang="ja-JP" sz="16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https://www.bls-bcon.jp/</a:t>
            </a: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6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 </a:t>
            </a:r>
            <a:r>
              <a:rPr kumimoji="0" lang="ja-JP" altLang="en-US" sz="14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東京都中央区日本橋茅場町</a:t>
            </a:r>
            <a:r>
              <a:rPr kumimoji="0" lang="en-US" altLang="ja-JP" sz="14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2-2-1</a:t>
            </a:r>
            <a:r>
              <a:rPr kumimoji="0" lang="ja-JP" altLang="en-US" sz="14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rPr>
              <a:t>　東石ビル</a:t>
            </a:r>
            <a:endParaRPr kumimoji="0" lang="en-US" altLang="ja-JP" sz="1400" b="1" i="0" u="none" strike="noStrike" kern="0" cap="none" spc="0" normalizeH="0" baseline="0" noProof="0" dirty="0">
              <a:ln>
                <a:noFill/>
              </a:ln>
              <a:solidFill>
                <a:schemeClr val="tx1">
                  <a:lumMod val="85000"/>
                  <a:lumOff val="15000"/>
                </a:schemeClr>
              </a:solidFill>
              <a:effectLst/>
              <a:uLnTx/>
              <a:uFillTx/>
              <a:latin typeface="Meiryo UI" panose="020B0604030504040204" pitchFamily="50" charset="-128"/>
              <a:ea typeface="Meiryo UI" panose="020B0604030504040204" pitchFamily="50" charset="-128"/>
            </a:endParaRPr>
          </a:p>
        </p:txBody>
      </p:sp>
      <p:sp>
        <p:nvSpPr>
          <p:cNvPr id="26" name="右矢印 25"/>
          <p:cNvSpPr/>
          <p:nvPr/>
        </p:nvSpPr>
        <p:spPr>
          <a:xfrm>
            <a:off x="1842204" y="6897270"/>
            <a:ext cx="3819106" cy="432060"/>
          </a:xfrm>
          <a:prstGeom prst="rightArrow">
            <a:avLst/>
          </a:prstGeom>
          <a:solidFill>
            <a:srgbClr val="EFC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7" name="右矢印 26"/>
          <p:cNvSpPr/>
          <p:nvPr/>
        </p:nvSpPr>
        <p:spPr>
          <a:xfrm>
            <a:off x="1842207" y="7689380"/>
            <a:ext cx="3819106" cy="432060"/>
          </a:xfrm>
          <a:prstGeom prst="rightArrow">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cxnSp>
        <p:nvCxnSpPr>
          <p:cNvPr id="29" name="直線コネクタ 28"/>
          <p:cNvCxnSpPr/>
          <p:nvPr/>
        </p:nvCxnSpPr>
        <p:spPr>
          <a:xfrm>
            <a:off x="507207" y="7545360"/>
            <a:ext cx="5874203" cy="0"/>
          </a:xfrm>
          <a:prstGeom prst="line">
            <a:avLst/>
          </a:prstGeom>
          <a:ln w="19050">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5688738" y="6581070"/>
            <a:ext cx="709531" cy="1756400"/>
          </a:xfrm>
          <a:prstGeom prst="rect">
            <a:avLst/>
          </a:prstGeom>
          <a:solidFill>
            <a:srgbClr val="FF1E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Meiryo UI" panose="020B0604030504040204" pitchFamily="50" charset="-128"/>
                <a:ea typeface="Meiryo UI" panose="020B0604030504040204" pitchFamily="50" charset="-128"/>
              </a:rPr>
              <a:t>セミナー</a:t>
            </a:r>
            <a:endParaRPr kumimoji="1" lang="en-US" altLang="ja-JP" sz="10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ご参加</a:t>
            </a:r>
          </a:p>
        </p:txBody>
      </p:sp>
      <p:sp>
        <p:nvSpPr>
          <p:cNvPr id="32" name="テキスト ボックス 31"/>
          <p:cNvSpPr txBox="1"/>
          <p:nvPr/>
        </p:nvSpPr>
        <p:spPr>
          <a:xfrm>
            <a:off x="404580" y="6878120"/>
            <a:ext cx="1479020" cy="523220"/>
          </a:xfrm>
          <a:prstGeom prst="rect">
            <a:avLst/>
          </a:prstGeom>
          <a:noFill/>
        </p:spPr>
        <p:txBody>
          <a:bodyPr wrap="square" rtlCol="0">
            <a:spAutoFit/>
          </a:bodyPr>
          <a:lstStyle/>
          <a:p>
            <a:r>
              <a:rPr kumimoji="1" lang="en-US" altLang="ja-JP" sz="1400" b="1" dirty="0">
                <a:solidFill>
                  <a:srgbClr val="000099"/>
                </a:solidFill>
                <a:latin typeface="Meiryo UI" panose="020B0604030504040204" pitchFamily="50" charset="-128"/>
                <a:ea typeface="Meiryo UI" panose="020B0604030504040204" pitchFamily="50" charset="-128"/>
              </a:rPr>
              <a:t>Zoom</a:t>
            </a:r>
            <a:r>
              <a:rPr lang="ja-JP" altLang="en-US" sz="1400" dirty="0">
                <a:solidFill>
                  <a:srgbClr val="000099"/>
                </a:solidFill>
                <a:latin typeface="Meiryo UI" panose="020B0604030504040204" pitchFamily="50" charset="-128"/>
                <a:ea typeface="Meiryo UI" panose="020B0604030504040204" pitchFamily="50" charset="-128"/>
              </a:rPr>
              <a:t>を使用</a:t>
            </a:r>
            <a:endParaRPr lang="en-US" altLang="ja-JP" sz="1400" dirty="0">
              <a:solidFill>
                <a:srgbClr val="000099"/>
              </a:solidFill>
              <a:latin typeface="Meiryo UI" panose="020B0604030504040204" pitchFamily="50" charset="-128"/>
              <a:ea typeface="Meiryo UI" panose="020B0604030504040204" pitchFamily="50" charset="-128"/>
            </a:endParaRPr>
          </a:p>
          <a:p>
            <a:r>
              <a:rPr lang="ja-JP" altLang="en-US" sz="1400" dirty="0">
                <a:solidFill>
                  <a:srgbClr val="000099"/>
                </a:solidFill>
                <a:latin typeface="Meiryo UI" panose="020B0604030504040204" pitchFamily="50" charset="-128"/>
                <a:ea typeface="Meiryo UI" panose="020B0604030504040204" pitchFamily="50" charset="-128"/>
              </a:rPr>
              <a:t>したことが</a:t>
            </a:r>
            <a:r>
              <a:rPr lang="ja-JP" altLang="en-US" sz="1400" b="1" dirty="0">
                <a:solidFill>
                  <a:schemeClr val="accent4"/>
                </a:solidFill>
                <a:latin typeface="Meiryo UI" panose="020B0604030504040204" pitchFamily="50" charset="-128"/>
                <a:ea typeface="Meiryo UI" panose="020B0604030504040204" pitchFamily="50" charset="-128"/>
              </a:rPr>
              <a:t>ある</a:t>
            </a:r>
            <a:endParaRPr kumimoji="1" lang="en-US" altLang="ja-JP" sz="1400" b="1" dirty="0">
              <a:solidFill>
                <a:schemeClr val="accent4"/>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404580" y="7670230"/>
            <a:ext cx="1479020" cy="523220"/>
          </a:xfrm>
          <a:prstGeom prst="rect">
            <a:avLst/>
          </a:prstGeom>
          <a:noFill/>
        </p:spPr>
        <p:txBody>
          <a:bodyPr wrap="square" rtlCol="0">
            <a:spAutoFit/>
          </a:bodyPr>
          <a:lstStyle/>
          <a:p>
            <a:r>
              <a:rPr kumimoji="1" lang="en-US" altLang="ja-JP" sz="1400" b="1" dirty="0">
                <a:solidFill>
                  <a:srgbClr val="000099"/>
                </a:solidFill>
                <a:latin typeface="Meiryo UI" panose="020B0604030504040204" pitchFamily="50" charset="-128"/>
                <a:ea typeface="Meiryo UI" panose="020B0604030504040204" pitchFamily="50" charset="-128"/>
              </a:rPr>
              <a:t>Zoom</a:t>
            </a:r>
            <a:r>
              <a:rPr lang="ja-JP" altLang="en-US" sz="1400" dirty="0">
                <a:solidFill>
                  <a:srgbClr val="000099"/>
                </a:solidFill>
                <a:latin typeface="Meiryo UI" panose="020B0604030504040204" pitchFamily="50" charset="-128"/>
                <a:ea typeface="Meiryo UI" panose="020B0604030504040204" pitchFamily="50" charset="-128"/>
              </a:rPr>
              <a:t>を使用</a:t>
            </a:r>
            <a:endParaRPr lang="en-US" altLang="ja-JP" sz="1400" dirty="0">
              <a:solidFill>
                <a:srgbClr val="000099"/>
              </a:solidFill>
              <a:latin typeface="Meiryo UI" panose="020B0604030504040204" pitchFamily="50" charset="-128"/>
              <a:ea typeface="Meiryo UI" panose="020B0604030504040204" pitchFamily="50" charset="-128"/>
            </a:endParaRPr>
          </a:p>
          <a:p>
            <a:r>
              <a:rPr lang="ja-JP" altLang="en-US" sz="1400" dirty="0">
                <a:solidFill>
                  <a:srgbClr val="000099"/>
                </a:solidFill>
                <a:latin typeface="Meiryo UI" panose="020B0604030504040204" pitchFamily="50" charset="-128"/>
                <a:ea typeface="Meiryo UI" panose="020B0604030504040204" pitchFamily="50" charset="-128"/>
              </a:rPr>
              <a:t>したことが</a:t>
            </a:r>
            <a:r>
              <a:rPr lang="ja-JP" altLang="en-US" sz="1400" b="1" dirty="0">
                <a:solidFill>
                  <a:schemeClr val="accent4"/>
                </a:solidFill>
                <a:latin typeface="Meiryo UI" panose="020B0604030504040204" pitchFamily="50" charset="-128"/>
                <a:ea typeface="Meiryo UI" panose="020B0604030504040204" pitchFamily="50" charset="-128"/>
              </a:rPr>
              <a:t>ない</a:t>
            </a:r>
            <a:endParaRPr kumimoji="1" lang="en-US" altLang="ja-JP" sz="1400" b="1" dirty="0">
              <a:solidFill>
                <a:schemeClr val="accent4"/>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990690" y="7646230"/>
            <a:ext cx="549790" cy="646331"/>
          </a:xfrm>
          <a:prstGeom prst="rect">
            <a:avLst/>
          </a:prstGeom>
          <a:solidFill>
            <a:schemeClr val="bg1"/>
          </a:solidFill>
          <a:ln w="19050">
            <a:solidFill>
              <a:srgbClr val="000099"/>
            </a:solidFill>
          </a:ln>
        </p:spPr>
        <p:txBody>
          <a:bodyPr wrap="square" lIns="36000" rIns="0" rtlCol="0" anchor="ctr">
            <a:spAutoFit/>
          </a:bodyPr>
          <a:lstStyle/>
          <a:p>
            <a:r>
              <a:rPr kumimoji="1" lang="en-US" altLang="ja-JP" sz="900" b="1" dirty="0">
                <a:solidFill>
                  <a:srgbClr val="000099"/>
                </a:solidFill>
                <a:latin typeface="Meiryo UI" panose="020B0604030504040204" pitchFamily="50" charset="-128"/>
                <a:ea typeface="Meiryo UI" panose="020B0604030504040204" pitchFamily="50" charset="-128"/>
              </a:rPr>
              <a:t>Zoom</a:t>
            </a:r>
            <a:r>
              <a:rPr kumimoji="1" lang="ja-JP" altLang="en-US" sz="900" b="1" dirty="0">
                <a:solidFill>
                  <a:srgbClr val="000099"/>
                </a:solidFill>
                <a:latin typeface="Meiryo UI" panose="020B0604030504040204" pitchFamily="50" charset="-128"/>
                <a:ea typeface="Meiryo UI" panose="020B0604030504040204" pitchFamily="50" charset="-128"/>
              </a:rPr>
              <a:t>が使用可能かご確認ください。</a:t>
            </a:r>
            <a:endParaRPr kumimoji="1" lang="en-US" altLang="ja-JP" sz="900" b="1" dirty="0">
              <a:solidFill>
                <a:srgbClr val="000099"/>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3444308" y="6883409"/>
            <a:ext cx="868207" cy="1353187"/>
          </a:xfrm>
          <a:prstGeom prst="rect">
            <a:avLst/>
          </a:prstGeom>
          <a:solidFill>
            <a:schemeClr val="bg1"/>
          </a:solidFill>
          <a:ln w="19050">
            <a:solidFill>
              <a:srgbClr val="000099"/>
            </a:solidFill>
          </a:ln>
        </p:spPr>
        <p:txBody>
          <a:bodyPr wrap="square" lIns="36000" tIns="288000" rIns="36000" bIns="252000" rtlCol="0" anchor="ctr">
            <a:spAutoFit/>
          </a:bodyPr>
          <a:lstStyle/>
          <a:p>
            <a:r>
              <a:rPr kumimoji="1" lang="ja-JP" altLang="en-US" sz="1050" b="1" dirty="0">
                <a:solidFill>
                  <a:srgbClr val="000099"/>
                </a:solidFill>
                <a:latin typeface="Meiryo UI" panose="020B0604030504040204" pitchFamily="50" charset="-128"/>
                <a:ea typeface="Meiryo UI" panose="020B0604030504040204" pitchFamily="50" charset="-128"/>
              </a:rPr>
              <a:t>弊社担当まで申し込みのご連絡、メールアドレスをお伝えください。</a:t>
            </a:r>
          </a:p>
        </p:txBody>
      </p:sp>
      <p:sp>
        <p:nvSpPr>
          <p:cNvPr id="36" name="テキスト ボックス 35"/>
          <p:cNvSpPr txBox="1"/>
          <p:nvPr/>
        </p:nvSpPr>
        <p:spPr>
          <a:xfrm>
            <a:off x="4421496" y="6892223"/>
            <a:ext cx="900000" cy="1333012"/>
          </a:xfrm>
          <a:prstGeom prst="rect">
            <a:avLst/>
          </a:prstGeom>
          <a:solidFill>
            <a:schemeClr val="bg1"/>
          </a:solidFill>
          <a:ln w="19050">
            <a:solidFill>
              <a:srgbClr val="000099"/>
            </a:solidFill>
          </a:ln>
        </p:spPr>
        <p:txBody>
          <a:bodyPr wrap="square" lIns="36000" tIns="180000" rIns="36000" bIns="180000" rtlCol="0" anchor="ctr">
            <a:spAutoFit/>
          </a:bodyPr>
          <a:lstStyle/>
          <a:p>
            <a:r>
              <a:rPr kumimoji="1" lang="ja-JP" altLang="en-US" sz="1050" b="1" dirty="0">
                <a:solidFill>
                  <a:srgbClr val="000099"/>
                </a:solidFill>
                <a:latin typeface="Meiryo UI" panose="020B0604030504040204" pitchFamily="50" charset="-128"/>
                <a:ea typeface="Meiryo UI" panose="020B0604030504040204" pitchFamily="50" charset="-128"/>
              </a:rPr>
              <a:t>弊社担当から当日セミナーが開催されるミーティングルームの</a:t>
            </a:r>
            <a:r>
              <a:rPr kumimoji="1" lang="en-US" altLang="ja-JP" sz="1050" b="1" dirty="0">
                <a:solidFill>
                  <a:srgbClr val="000099"/>
                </a:solidFill>
                <a:latin typeface="Meiryo UI" panose="020B0604030504040204" pitchFamily="50" charset="-128"/>
                <a:ea typeface="Meiryo UI" panose="020B0604030504040204" pitchFamily="50" charset="-128"/>
              </a:rPr>
              <a:t>URL</a:t>
            </a:r>
            <a:r>
              <a:rPr kumimoji="1" lang="ja-JP" altLang="en-US" sz="1050" b="1" dirty="0">
                <a:solidFill>
                  <a:srgbClr val="000099"/>
                </a:solidFill>
                <a:latin typeface="Meiryo UI" panose="020B0604030504040204" pitchFamily="50" charset="-128"/>
                <a:ea typeface="Meiryo UI" panose="020B0604030504040204" pitchFamily="50" charset="-128"/>
              </a:rPr>
              <a:t>をご案内します。</a:t>
            </a:r>
          </a:p>
        </p:txBody>
      </p:sp>
      <p:sp>
        <p:nvSpPr>
          <p:cNvPr id="39" name="テキスト ボックス 38"/>
          <p:cNvSpPr txBox="1"/>
          <p:nvPr/>
        </p:nvSpPr>
        <p:spPr>
          <a:xfrm>
            <a:off x="2567970" y="7797688"/>
            <a:ext cx="933040" cy="215444"/>
          </a:xfrm>
          <a:prstGeom prst="rect">
            <a:avLst/>
          </a:prstGeom>
          <a:noFill/>
        </p:spPr>
        <p:txBody>
          <a:bodyPr wrap="square" rtlCol="0">
            <a:spAutoFit/>
          </a:bodyPr>
          <a:lstStyle/>
          <a:p>
            <a:r>
              <a:rPr lang="ja-JP" altLang="en-US" sz="800" b="1" dirty="0">
                <a:solidFill>
                  <a:schemeClr val="bg1"/>
                </a:solidFill>
                <a:latin typeface="Meiryo UI" panose="020B0604030504040204" pitchFamily="50" charset="-128"/>
                <a:ea typeface="Meiryo UI" panose="020B0604030504040204" pitchFamily="50" charset="-128"/>
              </a:rPr>
              <a:t>可能であれば</a:t>
            </a:r>
            <a:r>
              <a:rPr lang="en-US" altLang="ja-JP" sz="800" b="1" dirty="0">
                <a:solidFill>
                  <a:schemeClr val="bg1"/>
                </a:solidFill>
                <a:latin typeface="Meiryo UI" panose="020B0604030504040204" pitchFamily="50" charset="-128"/>
                <a:ea typeface="Meiryo UI" panose="020B0604030504040204" pitchFamily="50" charset="-128"/>
              </a:rPr>
              <a:t>…</a:t>
            </a:r>
            <a:endParaRPr kumimoji="1" lang="ja-JP" altLang="en-US" sz="800" b="1" dirty="0">
              <a:solidFill>
                <a:schemeClr val="bg1"/>
              </a:solidFill>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a:blip r:embed="rId2" cstate="print">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933851" y="8786291"/>
            <a:ext cx="2461315" cy="198196"/>
          </a:xfrm>
          <a:prstGeom prst="rect">
            <a:avLst/>
          </a:prstGeom>
        </p:spPr>
      </p:pic>
      <p:sp>
        <p:nvSpPr>
          <p:cNvPr id="5" name="正方形/長方形 4"/>
          <p:cNvSpPr/>
          <p:nvPr/>
        </p:nvSpPr>
        <p:spPr>
          <a:xfrm>
            <a:off x="5949350" y="1122647"/>
            <a:ext cx="360050" cy="4752660"/>
          </a:xfrm>
          <a:prstGeom prst="rect">
            <a:avLst/>
          </a:prstGeom>
          <a:solidFill>
            <a:srgbClr val="FF1E93"/>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ea typeface="Meiryo UI" panose="020B0604030504040204" pitchFamily="50" charset="-128"/>
              </a:rPr>
              <a:t>随時ご参加者同士で情報交流の時間を設けて進めて参ります</a:t>
            </a:r>
          </a:p>
        </p:txBody>
      </p:sp>
      <p:grpSp>
        <p:nvGrpSpPr>
          <p:cNvPr id="20" name="グループ化 19"/>
          <p:cNvGrpSpPr/>
          <p:nvPr/>
        </p:nvGrpSpPr>
        <p:grpSpPr>
          <a:xfrm>
            <a:off x="201595" y="199633"/>
            <a:ext cx="6454811" cy="576787"/>
            <a:chOff x="-4204060" y="571780"/>
            <a:chExt cx="6454811" cy="576787"/>
          </a:xfrm>
        </p:grpSpPr>
        <p:sp>
          <p:nvSpPr>
            <p:cNvPr id="9" name="ホームベース 8"/>
            <p:cNvSpPr/>
            <p:nvPr/>
          </p:nvSpPr>
          <p:spPr>
            <a:xfrm>
              <a:off x="-3786446" y="572487"/>
              <a:ext cx="5821167" cy="575373"/>
            </a:xfrm>
            <a:prstGeom prst="homePlate">
              <a:avLst/>
            </a:prstGeom>
            <a:solidFill>
              <a:srgbClr val="EFC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ea typeface="Meiryo UI" panose="020B0604030504040204" pitchFamily="50" charset="-128"/>
                </a:rPr>
                <a:t>学習内容</a:t>
              </a:r>
              <a:r>
                <a:rPr lang="ja-JP" altLang="en-US" b="1" dirty="0" smtClean="0">
                  <a:solidFill>
                    <a:schemeClr val="bg1"/>
                  </a:solidFill>
                  <a:ea typeface="Meiryo UI" panose="020B0604030504040204" pitchFamily="50" charset="-128"/>
                </a:rPr>
                <a:t>（</a:t>
              </a:r>
              <a:r>
                <a:rPr lang="en-US" altLang="ja-JP" b="1" dirty="0" smtClean="0">
                  <a:solidFill>
                    <a:schemeClr val="bg1"/>
                  </a:solidFill>
                  <a:ea typeface="Meiryo UI" panose="020B0604030504040204" pitchFamily="50" charset="-128"/>
                </a:rPr>
                <a:t>9:30~11:30 </a:t>
              </a:r>
              <a:r>
                <a:rPr lang="en-US" altLang="ja-JP" b="1" dirty="0" smtClean="0">
                  <a:solidFill>
                    <a:schemeClr val="bg1"/>
                  </a:solidFill>
                  <a:ea typeface="Meiryo UI" panose="020B0604030504040204" pitchFamily="50" charset="-128"/>
                </a:rPr>
                <a:t>or 13:30</a:t>
              </a:r>
              <a:r>
                <a:rPr lang="ja-JP" altLang="en-US" b="1" dirty="0">
                  <a:solidFill>
                    <a:schemeClr val="bg1"/>
                  </a:solidFill>
                  <a:ea typeface="Meiryo UI" panose="020B0604030504040204" pitchFamily="50" charset="-128"/>
                </a:rPr>
                <a:t>～</a:t>
              </a:r>
              <a:r>
                <a:rPr lang="en-US" altLang="ja-JP" b="1" dirty="0" smtClean="0">
                  <a:solidFill>
                    <a:schemeClr val="bg1"/>
                  </a:solidFill>
                  <a:ea typeface="Meiryo UI" panose="020B0604030504040204" pitchFamily="50" charset="-128"/>
                </a:rPr>
                <a:t>15:30</a:t>
              </a:r>
              <a:r>
                <a:rPr lang="ja-JP" altLang="en-US" b="1" dirty="0">
                  <a:solidFill>
                    <a:schemeClr val="bg1"/>
                  </a:solidFill>
                  <a:ea typeface="Meiryo UI" panose="020B0604030504040204" pitchFamily="50" charset="-128"/>
                </a:rPr>
                <a:t>　</a:t>
              </a:r>
              <a:r>
                <a:rPr lang="en-US" altLang="ja-JP" b="1" dirty="0" smtClean="0">
                  <a:solidFill>
                    <a:schemeClr val="bg1"/>
                  </a:solidFill>
                  <a:ea typeface="Meiryo UI" panose="020B0604030504040204" pitchFamily="50" charset="-128"/>
                </a:rPr>
                <a:t>120</a:t>
              </a:r>
              <a:r>
                <a:rPr lang="ja-JP" altLang="en-US" b="1" dirty="0" smtClean="0">
                  <a:solidFill>
                    <a:schemeClr val="bg1"/>
                  </a:solidFill>
                  <a:ea typeface="Meiryo UI" panose="020B0604030504040204" pitchFamily="50" charset="-128"/>
                </a:rPr>
                <a:t>分</a:t>
              </a:r>
              <a:r>
                <a:rPr lang="ja-JP" altLang="en-US" b="1" dirty="0">
                  <a:solidFill>
                    <a:schemeClr val="bg1"/>
                  </a:solidFill>
                  <a:ea typeface="Meiryo UI" panose="020B0604030504040204" pitchFamily="50" charset="-128"/>
                </a:rPr>
                <a:t>）</a:t>
              </a:r>
            </a:p>
          </p:txBody>
        </p:sp>
        <p:sp>
          <p:nvSpPr>
            <p:cNvPr id="19" name="フローチャート: 論理積ゲート 18"/>
            <p:cNvSpPr/>
            <p:nvPr/>
          </p:nvSpPr>
          <p:spPr>
            <a:xfrm>
              <a:off x="1674671" y="572487"/>
              <a:ext cx="576080" cy="576080"/>
            </a:xfrm>
            <a:prstGeom prst="flowChartDelay">
              <a:avLst/>
            </a:prstGeom>
            <a:solidFill>
              <a:srgbClr val="EFC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ローチャート: 論理積ゲート 39"/>
            <p:cNvSpPr/>
            <p:nvPr/>
          </p:nvSpPr>
          <p:spPr>
            <a:xfrm rot="10800000">
              <a:off x="-4204060" y="571780"/>
              <a:ext cx="576080" cy="576080"/>
            </a:xfrm>
            <a:prstGeom prst="flowChartDelay">
              <a:avLst/>
            </a:prstGeom>
            <a:solidFill>
              <a:srgbClr val="EFC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1" name="グループ化 40"/>
          <p:cNvGrpSpPr/>
          <p:nvPr/>
        </p:nvGrpSpPr>
        <p:grpSpPr>
          <a:xfrm>
            <a:off x="201594" y="6263283"/>
            <a:ext cx="2664370" cy="576787"/>
            <a:chOff x="-4204060" y="571780"/>
            <a:chExt cx="2664370" cy="576787"/>
          </a:xfrm>
        </p:grpSpPr>
        <p:sp>
          <p:nvSpPr>
            <p:cNvPr id="42" name="ホームベース 41"/>
            <p:cNvSpPr/>
            <p:nvPr/>
          </p:nvSpPr>
          <p:spPr>
            <a:xfrm>
              <a:off x="-3844010" y="572487"/>
              <a:ext cx="2069859" cy="575373"/>
            </a:xfrm>
            <a:prstGeom prst="homePlate">
              <a:avLst/>
            </a:prstGeom>
            <a:solidFill>
              <a:srgbClr val="EFC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ea typeface="Meiryo UI" panose="020B0604030504040204" pitchFamily="50" charset="-128"/>
                </a:rPr>
                <a:t>参加方法</a:t>
              </a:r>
            </a:p>
          </p:txBody>
        </p:sp>
        <p:sp>
          <p:nvSpPr>
            <p:cNvPr id="43" name="フローチャート: 論理積ゲート 42"/>
            <p:cNvSpPr/>
            <p:nvPr/>
          </p:nvSpPr>
          <p:spPr>
            <a:xfrm>
              <a:off x="-2115770" y="572487"/>
              <a:ext cx="576080" cy="576080"/>
            </a:xfrm>
            <a:prstGeom prst="flowChartDelay">
              <a:avLst/>
            </a:prstGeom>
            <a:solidFill>
              <a:srgbClr val="EFC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論理積ゲート 43"/>
            <p:cNvSpPr/>
            <p:nvPr/>
          </p:nvSpPr>
          <p:spPr>
            <a:xfrm rot="10800000">
              <a:off x="-4204060" y="571780"/>
              <a:ext cx="576080" cy="576080"/>
            </a:xfrm>
            <a:prstGeom prst="flowChartDelay">
              <a:avLst/>
            </a:prstGeom>
            <a:solidFill>
              <a:srgbClr val="EFC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a:extLst>
              <a:ext uri="{FF2B5EF4-FFF2-40B4-BE49-F238E27FC236}">
                <a16:creationId xmlns:a16="http://schemas.microsoft.com/office/drawing/2014/main" id="{4E0D64D3-2CD1-8BFC-EBFC-84A1C7381F1F}"/>
              </a:ext>
            </a:extLst>
          </p:cNvPr>
          <p:cNvGrpSpPr/>
          <p:nvPr/>
        </p:nvGrpSpPr>
        <p:grpSpPr>
          <a:xfrm>
            <a:off x="476590" y="1112921"/>
            <a:ext cx="5055156" cy="4254099"/>
            <a:chOff x="3518045" y="1105195"/>
            <a:chExt cx="5055156" cy="4254099"/>
          </a:xfrm>
        </p:grpSpPr>
        <p:sp>
          <p:nvSpPr>
            <p:cNvPr id="6" name="正方形/長方形 5">
              <a:extLst>
                <a:ext uri="{FF2B5EF4-FFF2-40B4-BE49-F238E27FC236}">
                  <a16:creationId xmlns:a16="http://schemas.microsoft.com/office/drawing/2014/main" id="{0CB6A7E7-7C06-0937-D75C-235F7B9BDDBD}"/>
                </a:ext>
              </a:extLst>
            </p:cNvPr>
            <p:cNvSpPr/>
            <p:nvPr/>
          </p:nvSpPr>
          <p:spPr>
            <a:xfrm>
              <a:off x="3518045" y="1105195"/>
              <a:ext cx="5055156" cy="268828"/>
            </a:xfrm>
            <a:prstGeom prst="rect">
              <a:avLst/>
            </a:prstGeom>
            <a:solidFill>
              <a:schemeClr val="accent4">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1F028E87-AD12-DF9D-57FE-B6F5F58C5548}"/>
                </a:ext>
              </a:extLst>
            </p:cNvPr>
            <p:cNvSpPr/>
            <p:nvPr/>
          </p:nvSpPr>
          <p:spPr>
            <a:xfrm>
              <a:off x="3518046" y="2116988"/>
              <a:ext cx="1022596" cy="270000"/>
            </a:xfrm>
            <a:prstGeom prst="rect">
              <a:avLst/>
            </a:prstGeom>
            <a:solidFill>
              <a:schemeClr val="accent4">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FA707D5A-DB7B-459F-C511-2C9E4AA23181}"/>
                </a:ext>
              </a:extLst>
            </p:cNvPr>
            <p:cNvSpPr/>
            <p:nvPr/>
          </p:nvSpPr>
          <p:spPr>
            <a:xfrm>
              <a:off x="3545545" y="5089294"/>
              <a:ext cx="1080150" cy="270000"/>
            </a:xfrm>
            <a:prstGeom prst="rect">
              <a:avLst/>
            </a:prstGeom>
            <a:solidFill>
              <a:schemeClr val="accent4">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34C72E2B-8B82-C170-F393-D11E4F55F07D}"/>
                </a:ext>
              </a:extLst>
            </p:cNvPr>
            <p:cNvSpPr/>
            <p:nvPr/>
          </p:nvSpPr>
          <p:spPr>
            <a:xfrm>
              <a:off x="3518045" y="3106772"/>
              <a:ext cx="3470936" cy="270000"/>
            </a:xfrm>
            <a:prstGeom prst="rect">
              <a:avLst/>
            </a:prstGeom>
            <a:solidFill>
              <a:schemeClr val="accent4">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grpSp>
      <p:sp>
        <p:nvSpPr>
          <p:cNvPr id="18" name="正方形/長方形 17">
            <a:extLst>
              <a:ext uri="{FF2B5EF4-FFF2-40B4-BE49-F238E27FC236}">
                <a16:creationId xmlns:a16="http://schemas.microsoft.com/office/drawing/2014/main" id="{DCB89E20-ECB9-91F2-10C2-822DCF46B544}"/>
              </a:ext>
            </a:extLst>
          </p:cNvPr>
          <p:cNvSpPr/>
          <p:nvPr/>
        </p:nvSpPr>
        <p:spPr>
          <a:xfrm>
            <a:off x="423543" y="1108094"/>
            <a:ext cx="5481929" cy="4878259"/>
          </a:xfrm>
          <a:prstGeom prst="rect">
            <a:avLst/>
          </a:prstGeom>
        </p:spPr>
        <p:txBody>
          <a:bodyPr wrap="square">
            <a:spAutoFit/>
          </a:bodyPr>
          <a:lstStyle/>
          <a:p>
            <a:pPr marL="342900" lvl="0" indent="-342900">
              <a:spcBef>
                <a:spcPts val="300"/>
              </a:spcBef>
              <a:spcAft>
                <a:spcPts val="0"/>
              </a:spcAft>
              <a:buFont typeface="+mj-lt"/>
              <a:buAutoNum type="arabicPeriod"/>
            </a:pPr>
            <a:r>
              <a:rPr lang="ja-JP" altLang="en-US" sz="1400" b="1"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組織的な人材育成において良くお伺いする問題とチェックポイント</a:t>
            </a:r>
            <a:endParaRPr lang="ja-JP" altLang="ja-JP" sz="1400" b="1"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800100" lvl="1" indent="-342900">
              <a:spcBef>
                <a:spcPts val="300"/>
              </a:spcBef>
              <a:spcAft>
                <a:spcPts val="0"/>
              </a:spcAft>
              <a:buFont typeface="+mj-ea"/>
              <a:buAutoNum type="circleNumDbPlain"/>
            </a:pP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オリエンテーション　人材マネジメントとの全体像</a:t>
            </a: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800100" lvl="1" indent="-342900">
              <a:spcBef>
                <a:spcPts val="300"/>
              </a:spcBef>
              <a:spcAft>
                <a:spcPts val="0"/>
              </a:spcAft>
              <a:buFont typeface="+mj-ea"/>
              <a:buAutoNum type="circleNumDbPlain"/>
            </a:pP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組織内の人材</a:t>
            </a:r>
            <a:r>
              <a:rPr lang="ja-JP" altLang="en-US"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育成</a:t>
            </a: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が進まない組織の特徴</a:t>
            </a: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lvl="1">
              <a:spcBef>
                <a:spcPts val="300"/>
              </a:spcBef>
              <a:spcAft>
                <a:spcPts val="0"/>
              </a:spcAft>
            </a:pPr>
            <a:endParaRPr lang="ja-JP" altLang="ja-JP"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342900" lvl="0" indent="-342900">
              <a:spcBef>
                <a:spcPts val="300"/>
              </a:spcBef>
              <a:spcAft>
                <a:spcPts val="0"/>
              </a:spcAft>
              <a:buFont typeface="+mj-lt"/>
              <a:buAutoNum type="arabicPeriod"/>
            </a:pPr>
            <a:r>
              <a:rPr lang="ja-JP" altLang="en-US" sz="1400" b="1"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ミニ討議</a:t>
            </a:r>
            <a:endParaRPr lang="ja-JP" altLang="ja-JP" sz="1400" b="1"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742950" lvl="1" indent="-285750">
              <a:spcBef>
                <a:spcPts val="300"/>
              </a:spcBef>
              <a:spcAft>
                <a:spcPts val="0"/>
              </a:spcAft>
              <a:buFont typeface="+mj-ea"/>
              <a:buAutoNum type="circleNumDbPlain"/>
            </a:pP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自組織の人材育成体系の</a:t>
            </a:r>
            <a:r>
              <a:rPr lang="ja-JP" altLang="en-US"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取り組み共有</a:t>
            </a: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742950" lvl="1" indent="-285750">
              <a:spcBef>
                <a:spcPts val="300"/>
              </a:spcBef>
              <a:spcAft>
                <a:spcPts val="0"/>
              </a:spcAft>
              <a:buFont typeface="+mj-ea"/>
              <a:buAutoNum type="circleNumDbPlain"/>
            </a:pP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課題</a:t>
            </a:r>
            <a:r>
              <a:rPr lang="ja-JP" altLang="en-US"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共有</a:t>
            </a: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lvl="1">
              <a:spcBef>
                <a:spcPts val="300"/>
              </a:spcBef>
              <a:spcAft>
                <a:spcPts val="0"/>
              </a:spcAft>
            </a:pP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342900" lvl="0" indent="-342900">
              <a:spcBef>
                <a:spcPts val="300"/>
              </a:spcBef>
              <a:spcAft>
                <a:spcPts val="0"/>
              </a:spcAft>
              <a:buFont typeface="+mj-lt"/>
              <a:buAutoNum type="arabicPeriod"/>
            </a:pPr>
            <a:r>
              <a:rPr lang="ja-JP" altLang="en-US" sz="1400" b="1"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本質的</a:t>
            </a:r>
            <a:r>
              <a:rPr lang="ja-JP" altLang="en-US" sz="1400" b="1"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な人材育成体系の構築を</a:t>
            </a:r>
            <a:r>
              <a:rPr lang="ja-JP" altLang="en-US" sz="1400" b="1"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行うには</a:t>
            </a:r>
            <a:endParaRPr lang="ja-JP" altLang="ja-JP" sz="1400" b="1"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742950" lvl="1" indent="-285750">
              <a:spcBef>
                <a:spcPts val="300"/>
              </a:spcBef>
              <a:spcAft>
                <a:spcPts val="0"/>
              </a:spcAft>
              <a:buFont typeface="+mj-ea"/>
              <a:buAutoNum type="circleNumDbPlain"/>
            </a:pP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人材育成体系構築における</a:t>
            </a:r>
            <a:r>
              <a:rPr lang="en-US" altLang="ja-JP"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3</a:t>
            </a:r>
            <a:r>
              <a:rPr lang="ja-JP" altLang="en-US" sz="1400" kern="100" dirty="0" err="1" smtClean="0">
                <a:solidFill>
                  <a:schemeClr val="tx1">
                    <a:lumMod val="85000"/>
                    <a:lumOff val="15000"/>
                  </a:schemeClr>
                </a:solidFill>
                <a:latin typeface="+mn-lt"/>
                <a:ea typeface="Meiryo UI" panose="020B0604030504040204" pitchFamily="50" charset="-128"/>
                <a:cs typeface="Times New Roman" panose="02020603050405020304" pitchFamily="18" charset="0"/>
              </a:rPr>
              <a:t>つの</a:t>
            </a: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ポイント</a:t>
            </a: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801688" lvl="2" indent="-158750">
              <a:spcBef>
                <a:spcPts val="300"/>
              </a:spcBef>
              <a:spcAft>
                <a:spcPts val="0"/>
              </a:spcAft>
              <a:buFont typeface="Wingdings" panose="05000000000000000000" pitchFamily="2" charset="2"/>
              <a:buChar char="ü"/>
            </a:pP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人材の可視化と求める人材像の明確化</a:t>
            </a:r>
            <a:endParaRPr lang="en-US" altLang="ja-JP"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801688" lvl="2" indent="-158750">
              <a:spcBef>
                <a:spcPts val="300"/>
              </a:spcBef>
              <a:spcAft>
                <a:spcPts val="0"/>
              </a:spcAft>
              <a:buFont typeface="Wingdings" panose="05000000000000000000" pitchFamily="2" charset="2"/>
              <a:buChar char="ü"/>
            </a:pPr>
            <a:r>
              <a:rPr lang="ja-JP" altLang="en-US"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人事</a:t>
            </a: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諸制度との文脈の整備</a:t>
            </a: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801688" lvl="2" indent="-158750">
              <a:spcBef>
                <a:spcPts val="300"/>
              </a:spcBef>
              <a:spcAft>
                <a:spcPts val="0"/>
              </a:spcAft>
              <a:buFont typeface="Wingdings" panose="05000000000000000000" pitchFamily="2" charset="2"/>
              <a:buChar char="ü"/>
            </a:pPr>
            <a:r>
              <a:rPr lang="ja-JP" altLang="en-US"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組織内</a:t>
            </a: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の</a:t>
            </a:r>
            <a:r>
              <a:rPr lang="en-US" altLang="ja-JP"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RPDCA</a:t>
            </a: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サイクルの構築</a:t>
            </a: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742950" lvl="1" indent="-285750">
              <a:spcBef>
                <a:spcPts val="300"/>
              </a:spcBef>
              <a:spcAft>
                <a:spcPts val="0"/>
              </a:spcAft>
              <a:buFont typeface="+mj-ea"/>
              <a:buAutoNum type="circleNumDbPlain"/>
            </a:pPr>
            <a:r>
              <a:rPr lang="ja-JP" altLang="en-US"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他</a:t>
            </a: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大学の</a:t>
            </a:r>
            <a:r>
              <a:rPr lang="en-US" altLang="ja-JP"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RPDCA</a:t>
            </a: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サイクル事例</a:t>
            </a:r>
            <a:endParaRPr lang="en-US" altLang="ja-JP"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742950" lvl="1" indent="-285750">
              <a:spcBef>
                <a:spcPts val="300"/>
              </a:spcBef>
              <a:spcAft>
                <a:spcPts val="0"/>
              </a:spcAft>
              <a:buFont typeface="+mj-ea"/>
              <a:buAutoNum type="circleNumDbPlain"/>
            </a:pP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タレントマネジメントへの</a:t>
            </a: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連結</a:t>
            </a:r>
            <a:endParaRPr lang="en-US" altLang="ja-JP"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742950" lvl="1" indent="-285750">
              <a:spcBef>
                <a:spcPts val="300"/>
              </a:spcBef>
              <a:spcAft>
                <a:spcPts val="0"/>
              </a:spcAft>
              <a:buFont typeface="+mj-ea"/>
              <a:buAutoNum type="circleNumDbPlain"/>
            </a:pP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0" lvl="1">
              <a:spcBef>
                <a:spcPts val="300"/>
              </a:spcBef>
              <a:spcAft>
                <a:spcPts val="0"/>
              </a:spcAft>
            </a:pPr>
            <a:r>
              <a:rPr lang="en-US" altLang="ja-JP" sz="1400" b="1"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4</a:t>
            </a:r>
            <a:r>
              <a:rPr lang="ja-JP" altLang="en-US" sz="1400" b="1" kern="100" dirty="0" err="1" smtClean="0">
                <a:solidFill>
                  <a:schemeClr val="tx1">
                    <a:lumMod val="85000"/>
                    <a:lumOff val="15000"/>
                  </a:schemeClr>
                </a:solidFill>
                <a:latin typeface="+mn-lt"/>
                <a:ea typeface="Meiryo UI" panose="020B0604030504040204" pitchFamily="50" charset="-128"/>
                <a:cs typeface="Times New Roman" panose="02020603050405020304" pitchFamily="18" charset="0"/>
              </a:rPr>
              <a:t>．</a:t>
            </a:r>
            <a:r>
              <a:rPr lang="ja-JP" altLang="en-US" sz="1400" b="1"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　ミニ</a:t>
            </a:r>
            <a:r>
              <a:rPr lang="ja-JP" altLang="en-US" sz="1400" b="1"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討議</a:t>
            </a:r>
            <a:endParaRPr lang="ja-JP" altLang="ja-JP" sz="1400" b="1"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800100" lvl="1" indent="-342900">
              <a:spcBef>
                <a:spcPts val="300"/>
              </a:spcBef>
              <a:spcAft>
                <a:spcPts val="0"/>
              </a:spcAft>
              <a:buFont typeface="+mj-ea"/>
              <a:buAutoNum type="circleNumDbPlain"/>
            </a:pP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今後の</a:t>
            </a:r>
            <a:r>
              <a:rPr lang="ja-JP" altLang="en-US"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rPr>
              <a:t>ビジョン</a:t>
            </a: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共有</a:t>
            </a:r>
            <a:endParaRPr lang="en-US" altLang="ja-JP" sz="1400" b="1"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a:p>
            <a:pPr marL="800100" lvl="1" indent="-342900">
              <a:spcBef>
                <a:spcPts val="300"/>
              </a:spcBef>
              <a:spcAft>
                <a:spcPts val="0"/>
              </a:spcAft>
              <a:buFont typeface="+mj-ea"/>
              <a:buAutoNum type="circleNumDbPlain"/>
            </a:pPr>
            <a:r>
              <a:rPr lang="ja-JP" altLang="en-US" sz="1400" kern="100" dirty="0" smtClean="0">
                <a:solidFill>
                  <a:schemeClr val="tx1">
                    <a:lumMod val="85000"/>
                    <a:lumOff val="15000"/>
                  </a:schemeClr>
                </a:solidFill>
                <a:latin typeface="+mn-lt"/>
                <a:ea typeface="Meiryo UI" panose="020B0604030504040204" pitchFamily="50" charset="-128"/>
                <a:cs typeface="Times New Roman" panose="02020603050405020304" pitchFamily="18" charset="0"/>
              </a:rPr>
              <a:t>意見交換会</a:t>
            </a:r>
            <a:endParaRPr lang="en-US" altLang="ja-JP" sz="1400" kern="100" dirty="0">
              <a:solidFill>
                <a:schemeClr val="tx1">
                  <a:lumMod val="85000"/>
                  <a:lumOff val="15000"/>
                </a:schemeClr>
              </a:solidFill>
              <a:latin typeface="+mn-lt"/>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671465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z="1400"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21030</TotalTime>
  <Words>507</Words>
  <Application>Microsoft Office PowerPoint</Application>
  <PresentationFormat>A4 210 x 297 mm</PresentationFormat>
  <Paragraphs>76</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Ｐ明朝</vt:lpstr>
      <vt:lpstr>游ゴシック</vt:lpstr>
      <vt:lpstr>游ゴシック Light</vt:lpstr>
      <vt:lpstr>Arial</vt:lpstr>
      <vt:lpstr>Times New Roman</vt:lpstr>
      <vt:lpstr>Wingdings</vt:lpstr>
      <vt:lpstr>デザインの設定</vt:lpstr>
      <vt:lpstr>PowerPoint プレゼンテーション</vt:lpstr>
      <vt:lpstr>PowerPoint プレゼンテーション</vt:lpstr>
    </vt:vector>
  </TitlesOfParts>
  <Company>BCon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㈱ビジネスコンサルタント</dc:creator>
  <cp:lastModifiedBy>石橋 弘規</cp:lastModifiedBy>
  <cp:revision>1329</cp:revision>
  <cp:lastPrinted>2021-04-15T03:28:29Z</cp:lastPrinted>
  <dcterms:created xsi:type="dcterms:W3CDTF">2011-11-17T08:41:00Z</dcterms:created>
  <dcterms:modified xsi:type="dcterms:W3CDTF">2023-09-12T09:07:26Z</dcterms:modified>
</cp:coreProperties>
</file>